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charts/chart1.xml" ContentType="application/vnd.openxmlformats-officedocument.drawingml.chart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charts/chart2.xml" ContentType="application/vnd.openxmlformats-officedocument.drawingml.chart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notesMasterIdLst>
    <p:notesMasterId r:id="rId5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0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6B7280"/>
                </a:solidFill>
                <a:latin typeface="Arial"/>
              </a:defRPr>
            </a:pPr>
            <a:r>
              <a:rPr sz="1200" b="0" i="0" u="none" strike="noStrike">
                <a:solidFill>
                  <a:srgbClr val="6B7280"/>
                </a:solidFill>
                <a:latin typeface="Arial"/>
              </a:rPr>
              <a:t>Illustrative healing trend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success</c:v>
                </c:pt>
              </c:strCache>
            </c:strRef>
          </c:tx>
          <c:spPr>
            <a:solidFill>
              <a:srgbClr val="8B1E3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1F2937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Coronal
(small, dry)</c:v>
                  </c:pt>
                  <c:pt idx="1">
                    <c:v>Cervical
(supracrestal)</c:v>
                  </c:pt>
                  <c:pt idx="2">
                    <c:v>Mid-root
(strip)</c:v>
                  </c:pt>
                  <c:pt idx="3">
                    <c:v>Furcation
(subcrestal)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80</c:v>
                </c:pt>
                <c:pt idx="2">
                  <c:v>55</c:v>
                </c:pt>
                <c:pt idx="3">
                  <c:v>40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100" u="none">
                  <a:solidFill>
                    <a:srgbClr val="1F2937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374151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6B7280"/>
                </a:solidFill>
                <a:latin typeface="Arial"/>
              </a:defRPr>
            </a:pPr>
            <a:r>
              <a:rPr sz="1200" b="0" i="0" u="none" strike="noStrike">
                <a:solidFill>
                  <a:srgbClr val="6B7280"/>
                </a:solidFill>
                <a:latin typeface="Arial"/>
              </a:rPr>
              <a:t>Illustrative healing trend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outcome</c:v>
                </c:pt>
              </c:strCache>
            </c:strRef>
          </c:tx>
          <c:spPr>
            <a:solidFill>
              <a:srgbClr val="8B1E3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1F2937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Vital pulp
(early in instrumentation)</c:v>
                  </c:pt>
                  <c:pt idx="1">
                    <c:v>Necrotic pulp
(infection well-controlled)</c:v>
                  </c:pt>
                  <c:pt idx="2">
                    <c:v>Necrotic + persistent infection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78</c:v>
                </c:pt>
                <c:pt idx="2">
                  <c:v>55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100" u="none">
                  <a:solidFill>
                    <a:srgbClr val="1F2937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374151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image" Target="../media/image-2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png"/><Relationship Id="rId3" Type="http://schemas.openxmlformats.org/officeDocument/2006/relationships/image" Target="../media/image-27-3.png"/><Relationship Id="rId4" Type="http://schemas.openxmlformats.org/officeDocument/2006/relationships/image" Target="../media/image-2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png"/><Relationship Id="rId3" Type="http://schemas.openxmlformats.org/officeDocument/2006/relationships/image" Target="../media/image-28-3.png"/><Relationship Id="rId4" Type="http://schemas.openxmlformats.org/officeDocument/2006/relationships/image" Target="../media/image-28-4.png"/><Relationship Id="rId5" Type="http://schemas.openxmlformats.org/officeDocument/2006/relationships/image" Target="../media/image-28-5.png"/><Relationship Id="rId6" Type="http://schemas.openxmlformats.org/officeDocument/2006/relationships/image" Target="../media/image-28-6.png"/><Relationship Id="rId7" Type="http://schemas.openxmlformats.org/officeDocument/2006/relationships/image" Target="../media/image-28-7.png"/><Relationship Id="rId8" Type="http://schemas.openxmlformats.org/officeDocument/2006/relationships/image" Target="../media/image-2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image" Target="../media/image-29-2.png"/><Relationship Id="rId3" Type="http://schemas.openxmlformats.org/officeDocument/2006/relationships/image" Target="../media/image-2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image" Target="../media/image-30-2.png"/><Relationship Id="rId3" Type="http://schemas.openxmlformats.org/officeDocument/2006/relationships/image" Target="../media/image-30-3.png"/><Relationship Id="rId4" Type="http://schemas.openxmlformats.org/officeDocument/2006/relationships/image" Target="../media/image-30-4.png"/><Relationship Id="rId5" Type="http://schemas.openxmlformats.org/officeDocument/2006/relationships/image" Target="../media/image-30-5.png"/><Relationship Id="rId6" Type="http://schemas.openxmlformats.org/officeDocument/2006/relationships/image" Target="../media/image-3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image" Target="../media/image-33-2.png"/><Relationship Id="rId3" Type="http://schemas.openxmlformats.org/officeDocument/2006/relationships/image" Target="../media/image-33-3.png"/><Relationship Id="rId4" Type="http://schemas.openxmlformats.org/officeDocument/2006/relationships/image" Target="../media/image-3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image" Target="../media/image-34-2.png"/><Relationship Id="rId3" Type="http://schemas.openxmlformats.org/officeDocument/2006/relationships/image" Target="../media/image-34-3.png"/><Relationship Id="rId4" Type="http://schemas.openxmlformats.org/officeDocument/2006/relationships/image" Target="../media/image-3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7-1.png"/><Relationship Id="rId2" Type="http://schemas.openxmlformats.org/officeDocument/2006/relationships/image" Target="../media/image-37-2.png"/><Relationship Id="rId3" Type="http://schemas.openxmlformats.org/officeDocument/2006/relationships/image" Target="../media/image-37-3.png"/><Relationship Id="rId4" Type="http://schemas.openxmlformats.org/officeDocument/2006/relationships/image" Target="../media/image-3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0-1.png"/><Relationship Id="rId2" Type="http://schemas.openxmlformats.org/officeDocument/2006/relationships/image" Target="../media/image-40-2.png"/><Relationship Id="rId3" Type="http://schemas.openxmlformats.org/officeDocument/2006/relationships/image" Target="../media/image-40-3.png"/><Relationship Id="rId4" Type="http://schemas.openxmlformats.org/officeDocument/2006/relationships/image" Target="../media/image-4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1-1.png"/><Relationship Id="rId2" Type="http://schemas.openxmlformats.org/officeDocument/2006/relationships/image" Target="../media/image-41-2.png"/><Relationship Id="rId3" Type="http://schemas.openxmlformats.org/officeDocument/2006/relationships/image" Target="../media/image-41-3.png"/><Relationship Id="rId4" Type="http://schemas.openxmlformats.org/officeDocument/2006/relationships/image" Target="../media/image-4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3-1.png"/><Relationship Id="rId2" Type="http://schemas.openxmlformats.org/officeDocument/2006/relationships/image" Target="../media/image-43-2.png"/><Relationship Id="rId3" Type="http://schemas.openxmlformats.org/officeDocument/2006/relationships/image" Target="../media/image-43-3.png"/><Relationship Id="rId4" Type="http://schemas.openxmlformats.org/officeDocument/2006/relationships/image" Target="../media/image-43-4.png"/><Relationship Id="rId5" Type="http://schemas.openxmlformats.org/officeDocument/2006/relationships/image" Target="../media/image-43-5.png"/><Relationship Id="rId6" Type="http://schemas.openxmlformats.org/officeDocument/2006/relationships/image" Target="../media/image-43-6.png"/><Relationship Id="rId7" Type="http://schemas.openxmlformats.org/officeDocument/2006/relationships/image" Target="../media/image-43-7.png"/><Relationship Id="rId8" Type="http://schemas.openxmlformats.org/officeDocument/2006/relationships/image" Target="../media/image-4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4-1.png"/><Relationship Id="rId2" Type="http://schemas.openxmlformats.org/officeDocument/2006/relationships/image" Target="../media/image-44-2.png"/><Relationship Id="rId3" Type="http://schemas.openxmlformats.org/officeDocument/2006/relationships/image" Target="../media/image-44-3.png"/><Relationship Id="rId4" Type="http://schemas.openxmlformats.org/officeDocument/2006/relationships/image" Target="../media/image-44-4.png"/><Relationship Id="rId5" Type="http://schemas.openxmlformats.org/officeDocument/2006/relationships/image" Target="../media/image-44-5.png"/><Relationship Id="rId6" Type="http://schemas.openxmlformats.org/officeDocument/2006/relationships/image" Target="../media/image-44-6.png"/><Relationship Id="rId7" Type="http://schemas.openxmlformats.org/officeDocument/2006/relationships/image" Target="../media/image-44-7.png"/><Relationship Id="rId8" Type="http://schemas.openxmlformats.org/officeDocument/2006/relationships/image" Target="../media/image-44-8.png"/><Relationship Id="rId9" Type="http://schemas.openxmlformats.org/officeDocument/2006/relationships/image" Target="../media/image-4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8-1.png"/><Relationship Id="rId2" Type="http://schemas.openxmlformats.org/officeDocument/2006/relationships/image" Target="../media/image-48-2.png"/><Relationship Id="rId3" Type="http://schemas.openxmlformats.org/officeDocument/2006/relationships/image" Target="../media/image-48-3.png"/><Relationship Id="rId4" Type="http://schemas.openxmlformats.org/officeDocument/2006/relationships/image" Target="../media/image-48-4.png"/><Relationship Id="rId5" Type="http://schemas.openxmlformats.org/officeDocument/2006/relationships/image" Target="../media/image-48-5.png"/><Relationship Id="rId6" Type="http://schemas.openxmlformats.org/officeDocument/2006/relationships/image" Target="../media/image-48-6.png"/><Relationship Id="rId7" Type="http://schemas.openxmlformats.org/officeDocument/2006/relationships/image" Target="../media/image-48-7.png"/><Relationship Id="rId8" Type="http://schemas.openxmlformats.org/officeDocument/2006/relationships/image" Target="../media/image-4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F29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alphaModFix amt="15000"/>
          </a:blip>
          <a:stretch>
            <a:fillRect/>
          </a:stretch>
        </p:blipFill>
        <p:spPr>
          <a:xfrm>
            <a:off x="8961120" y="914400"/>
            <a:ext cx="2743200" cy="2743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46304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8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CHAPTER 18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822960" y="1920240"/>
            <a:ext cx="10515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Procedural Accidents</a:t>
            </a:r>
            <a:endParaRPr lang="en-US" sz="6000" dirty="0"/>
          </a:p>
        </p:txBody>
      </p:sp>
      <p:sp>
        <p:nvSpPr>
          <p:cNvPr id="6" name="Text 3"/>
          <p:cNvSpPr/>
          <p:nvPr/>
        </p:nvSpPr>
        <p:spPr>
          <a:xfrm>
            <a:off x="822960" y="3291840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Causes, Prevention, Recognition, and Management in Endodontics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822960" y="4663440"/>
            <a:ext cx="21945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5200" b="1" dirty="0">
                <a:solidFill>
                  <a:srgbClr val="C7254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822960" y="562356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Phases of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3200400" y="4663440"/>
            <a:ext cx="21945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5200" b="1" dirty="0">
                <a:solidFill>
                  <a:srgbClr val="C7254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12+</a:t>
            </a:r>
            <a:endParaRPr lang="en-US" sz="5200" dirty="0"/>
          </a:p>
        </p:txBody>
      </p:sp>
      <p:sp>
        <p:nvSpPr>
          <p:cNvPr id="10" name="Text 7"/>
          <p:cNvSpPr/>
          <p:nvPr/>
        </p:nvSpPr>
        <p:spPr>
          <a:xfrm>
            <a:off x="3200400" y="562356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Distinct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Mishaps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5577840" y="4663440"/>
            <a:ext cx="21945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5200" b="1" dirty="0">
                <a:solidFill>
                  <a:srgbClr val="C7254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</a:t>
            </a:r>
            <a:endParaRPr lang="en-US" sz="5200" dirty="0"/>
          </a:p>
        </p:txBody>
      </p:sp>
      <p:sp>
        <p:nvSpPr>
          <p:cNvPr id="12" name="Text 9"/>
          <p:cNvSpPr/>
          <p:nvPr/>
        </p:nvSpPr>
        <p:spPr>
          <a:xfrm>
            <a:off x="5577840" y="562356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Curriculum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822960" y="61264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Based on Torabinejad's Endodontics, 6th Edition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822960" y="64008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Doctors' Corner  •  welovelmc.com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DISCIPLINE AT THE BUR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 — Operative Technique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Multi-Angle Radiographs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Pre-op films at different angles reveal pulp chamber depth, root angulation, and calcification.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29768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52628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7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16636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Magnification &amp; Illumination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457200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Loupes or a dental microscope dramatically reduce risk of misdirection.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804672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82753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616" y="209397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91540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Stage the Access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32104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Begin with diamond burs through enamel; switch to safe-tipped (Endo-Z) burs once in the chamber.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54864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77724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" y="428853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41732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Direction Awareness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82296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Continually compare bur angle to the tooth's true long axis, not the operator's view.</a:t>
            </a:r>
            <a:endParaRPr lang="en-US" sz="1300" dirty="0"/>
          </a:p>
        </p:txBody>
      </p:sp>
      <p:sp>
        <p:nvSpPr>
          <p:cNvPr id="24" name="Shape 18"/>
          <p:cNvSpPr/>
          <p:nvPr/>
        </p:nvSpPr>
        <p:spPr>
          <a:xfrm>
            <a:off x="429768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452628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76" y="4288536"/>
            <a:ext cx="338328" cy="33832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16636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Light Tactile Pressure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457200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 the bur cut — heavy pressure increases skid and perforation risk.</a:t>
            </a:r>
            <a:endParaRPr lang="en-US" sz="1300" dirty="0"/>
          </a:p>
        </p:txBody>
      </p:sp>
      <p:sp>
        <p:nvSpPr>
          <p:cNvPr id="29" name="Shape 22"/>
          <p:cNvSpPr/>
          <p:nvPr/>
        </p:nvSpPr>
        <p:spPr>
          <a:xfrm>
            <a:off x="804672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827532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616" y="4288536"/>
            <a:ext cx="338328" cy="338328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891540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Avoid Round Burs at Depth</a:t>
            </a:r>
            <a:endParaRPr lang="en-US" sz="1600" dirty="0"/>
          </a:p>
        </p:txBody>
      </p:sp>
      <p:sp>
        <p:nvSpPr>
          <p:cNvPr id="33" name="Text 25"/>
          <p:cNvSpPr/>
          <p:nvPr/>
        </p:nvSpPr>
        <p:spPr>
          <a:xfrm>
            <a:off x="832104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 to non-end-cutting burs once the roof is removed to protect the floor and walls.</a:t>
            </a:r>
            <a:endParaRPr lang="en-US" sz="1300" dirty="0"/>
          </a:p>
        </p:txBody>
      </p:sp>
      <p:sp>
        <p:nvSpPr>
          <p:cNvPr id="34" name="Text 2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50</a:t>
            </a:r>
            <a:endParaRPr lang="en-US" sz="1000" dirty="0"/>
          </a:p>
        </p:txBody>
      </p:sp>
      <p:sp>
        <p:nvSpPr>
          <p:cNvPr id="35" name="Text 2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THINGS GO WRONG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Patterns of Access Perforation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3611880" cy="109728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240" y="2011680"/>
            <a:ext cx="731520" cy="73152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2880360"/>
            <a:ext cx="3611880" cy="36576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548640" y="297180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Cervical / Lateral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822960" y="3611880"/>
            <a:ext cx="30632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 slips through the proximal or buccal/lingual wall above the bone crest.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822960" y="5303520"/>
            <a:ext cx="3063240" cy="10972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0" name="Text 7"/>
          <p:cNvSpPr/>
          <p:nvPr/>
        </p:nvSpPr>
        <p:spPr>
          <a:xfrm>
            <a:off x="960120" y="5303520"/>
            <a:ext cx="2788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visible coronally; sealing is feasible.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343400" y="1783080"/>
            <a:ext cx="3611880" cy="109728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011680"/>
            <a:ext cx="731520" cy="73152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343400" y="2880360"/>
            <a:ext cx="3611880" cy="36576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4" name="Text 10"/>
          <p:cNvSpPr/>
          <p:nvPr/>
        </p:nvSpPr>
        <p:spPr>
          <a:xfrm>
            <a:off x="4343400" y="297180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Furcation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4617720" y="3611880"/>
            <a:ext cx="30632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Drilling through the chamber floor into the inter-radicular bone of multi-rooted teeth.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4617720" y="5303520"/>
            <a:ext cx="3063240" cy="10972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7" name="Text 13"/>
          <p:cNvSpPr/>
          <p:nvPr/>
        </p:nvSpPr>
        <p:spPr>
          <a:xfrm>
            <a:off x="4754880" y="5303520"/>
            <a:ext cx="2788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Worst prognosis; periodontal communication.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8138160" y="1783080"/>
            <a:ext cx="3611880" cy="109728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0" y="2011680"/>
            <a:ext cx="731520" cy="731520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8138160" y="2880360"/>
            <a:ext cx="3611880" cy="36576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1" name="Text 16"/>
          <p:cNvSpPr/>
          <p:nvPr/>
        </p:nvSpPr>
        <p:spPr>
          <a:xfrm>
            <a:off x="8138160" y="297180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Mid-Root (Strip)</a:t>
            </a:r>
            <a:endParaRPr lang="en-US" sz="1800" dirty="0"/>
          </a:p>
        </p:txBody>
      </p:sp>
      <p:sp>
        <p:nvSpPr>
          <p:cNvPr id="22" name="Text 17"/>
          <p:cNvSpPr/>
          <p:nvPr/>
        </p:nvSpPr>
        <p:spPr>
          <a:xfrm>
            <a:off x="8412480" y="3611880"/>
            <a:ext cx="30632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Excessive flaring of the coronal canal thins the danger-zone wall.</a:t>
            </a:r>
            <a:endParaRPr lang="en-US" sz="1300" dirty="0"/>
          </a:p>
        </p:txBody>
      </p:sp>
      <p:sp>
        <p:nvSpPr>
          <p:cNvPr id="23" name="Shape 18"/>
          <p:cNvSpPr/>
          <p:nvPr/>
        </p:nvSpPr>
        <p:spPr>
          <a:xfrm>
            <a:off x="8412480" y="5303520"/>
            <a:ext cx="3063240" cy="10972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24" name="Text 19"/>
          <p:cNvSpPr/>
          <p:nvPr/>
        </p:nvSpPr>
        <p:spPr>
          <a:xfrm>
            <a:off x="8549640" y="5303520"/>
            <a:ext cx="2788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discovered late on radiographs.</a:t>
            </a:r>
            <a:endParaRPr lang="en-US" sz="1200" dirty="0"/>
          </a:p>
        </p:txBody>
      </p:sp>
      <p:sp>
        <p:nvSpPr>
          <p:cNvPr id="25" name="Text 20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50</a:t>
            </a:r>
            <a:endParaRPr lang="en-US" sz="1000" dirty="0"/>
          </a:p>
        </p:txBody>
      </p:sp>
      <p:sp>
        <p:nvSpPr>
          <p:cNvPr id="26" name="Text 21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CLINICAL &amp; RADIOGRAPHIC CLUES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Recognizing a Perforation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57784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" y="1965960"/>
            <a:ext cx="548640" cy="5486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17320" y="196596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Clinical Signs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777240" y="2697480"/>
            <a:ext cx="5212080" cy="3474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Sudden change in resistance ('drop') felt during drilling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Brisk hemorrhage from the access — fresh red bleeding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Sharp pain in a previously anesthetized patient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Burning or salty taste from sodium hypochlorite leak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Unexpected file deflection or short of estimated length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Apex locator readings that don't match the radiograph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263640" y="1783080"/>
            <a:ext cx="5349240" cy="4480560"/>
          </a:xfrm>
          <a:prstGeom prst="rect">
            <a:avLst/>
          </a:prstGeom>
          <a:solidFill>
            <a:srgbClr val="1F2937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965960"/>
            <a:ext cx="548640" cy="5486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132320" y="196596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Imaging Signs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6492240" y="2697480"/>
            <a:ext cx="5029200" cy="3474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 or file extending outside expected canal path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Radiolucent line crossing root or floor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 cone visibly deviated on a working-length film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Apex locator reading 'short' with a lateral exit signal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CBCT confirmation in ambiguous cases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50</a:t>
            </a:r>
            <a:endParaRPr lang="en-US" sz="1000" dirty="0"/>
          </a:p>
        </p:txBody>
      </p:sp>
      <p:sp>
        <p:nvSpPr>
          <p:cNvPr id="13" name="Text 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PATHWAY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Treating Access Perforations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1064240" cy="77724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783080"/>
            <a:ext cx="109728" cy="77724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1947672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508760" y="1783080"/>
            <a:ext cx="3474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 Stop &amp; Stabilize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937760" y="1783080"/>
            <a:ext cx="6583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Achieve hemostasis; isolate and disinfect.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548640" y="2651760"/>
            <a:ext cx="110642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48640" y="2651760"/>
            <a:ext cx="109728" cy="77724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2816352"/>
            <a:ext cx="457200" cy="4572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508760" y="2651760"/>
            <a:ext cx="3474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 Locate &amp; Size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4937760" y="2651760"/>
            <a:ext cx="6583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Determine site, diameter, and tissue contact.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48640" y="3520440"/>
            <a:ext cx="11064240" cy="77724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548640" y="3520440"/>
            <a:ext cx="109728" cy="77724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3685032"/>
            <a:ext cx="457200" cy="4572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508760" y="3520440"/>
            <a:ext cx="3474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 Choose Approach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4937760" y="3520440"/>
            <a:ext cx="6583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Non-surgical sealing vs. surgical repair.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548640" y="4389120"/>
            <a:ext cx="110642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548640" y="4389120"/>
            <a:ext cx="109728" cy="77724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4553712"/>
            <a:ext cx="457200" cy="45720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508760" y="4389120"/>
            <a:ext cx="3474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 Seal with Bioactive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4937760" y="4389120"/>
            <a:ext cx="6583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MTA or bioceramic preferred; immediate placement when possible.</a:t>
            </a:r>
            <a:endParaRPr lang="en-US" sz="1300" dirty="0"/>
          </a:p>
        </p:txBody>
      </p:sp>
      <p:sp>
        <p:nvSpPr>
          <p:cNvPr id="24" name="Shape 18"/>
          <p:cNvSpPr/>
          <p:nvPr/>
        </p:nvSpPr>
        <p:spPr>
          <a:xfrm>
            <a:off x="548640" y="5257800"/>
            <a:ext cx="11064240" cy="77724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5" name="Shape 19"/>
          <p:cNvSpPr/>
          <p:nvPr/>
        </p:nvSpPr>
        <p:spPr>
          <a:xfrm>
            <a:off x="548640" y="5257800"/>
            <a:ext cx="109728" cy="77724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" y="5422392"/>
            <a:ext cx="457200" cy="45720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508760" y="5257800"/>
            <a:ext cx="3474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 Inform &amp; Document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4937760" y="5257800"/>
            <a:ext cx="6583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Disclose to patient; record incident and plan.</a:t>
            </a:r>
            <a:endParaRPr lang="en-US" sz="1300" dirty="0"/>
          </a:p>
        </p:txBody>
      </p:sp>
      <p:sp>
        <p:nvSpPr>
          <p:cNvPr id="29" name="Text 22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50</a:t>
            </a:r>
            <a:endParaRPr lang="en-US" sz="1000" dirty="0"/>
          </a:p>
        </p:txBody>
      </p:sp>
      <p:sp>
        <p:nvSpPr>
          <p:cNvPr id="30" name="Text 23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MTA AND MODERN BIOCERAMICS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Sealing Materials for Perforations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Mineral Trioxide Aggregate (MTA)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Gold-standard; biocompatible, sets in moisture, supports cementogenesis.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480560" y="2075688"/>
            <a:ext cx="1417320" cy="4114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0" name="Text 7"/>
          <p:cNvSpPr/>
          <p:nvPr/>
        </p:nvSpPr>
        <p:spPr>
          <a:xfrm>
            <a:off x="4480560" y="2075688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Excellent seal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621792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4465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2093976"/>
            <a:ext cx="338328" cy="33832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08660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Bioceramic Putties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49224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Easier handling, faster set, hydrophilic.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10149840" y="2075688"/>
            <a:ext cx="1417320" cy="4114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7" name="Text 13"/>
          <p:cNvSpPr/>
          <p:nvPr/>
        </p:nvSpPr>
        <p:spPr>
          <a:xfrm>
            <a:off x="10149840" y="2075688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Workable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54864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77724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4334256"/>
            <a:ext cx="338328" cy="33832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41732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Calcium-Silicate Cements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82296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Promote healing of adjacent periodontal tissues.</a:t>
            </a:r>
            <a:endParaRPr lang="en-US" sz="1300" dirty="0"/>
          </a:p>
        </p:txBody>
      </p:sp>
      <p:sp>
        <p:nvSpPr>
          <p:cNvPr id="23" name="Shape 18"/>
          <p:cNvSpPr/>
          <p:nvPr/>
        </p:nvSpPr>
        <p:spPr>
          <a:xfrm>
            <a:off x="4480560" y="4315968"/>
            <a:ext cx="1417320" cy="4114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24" name="Text 19"/>
          <p:cNvSpPr/>
          <p:nvPr/>
        </p:nvSpPr>
        <p:spPr>
          <a:xfrm>
            <a:off x="4480560" y="4315968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Bioactive</a:t>
            </a:r>
            <a:endParaRPr lang="en-US" sz="1000" dirty="0"/>
          </a:p>
        </p:txBody>
      </p:sp>
      <p:sp>
        <p:nvSpPr>
          <p:cNvPr id="25" name="Shape 20"/>
          <p:cNvSpPr/>
          <p:nvPr/>
        </p:nvSpPr>
        <p:spPr>
          <a:xfrm>
            <a:off x="621792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6" name="Shape 21"/>
          <p:cNvSpPr/>
          <p:nvPr/>
        </p:nvSpPr>
        <p:spPr>
          <a:xfrm>
            <a:off x="644652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16" y="4334256"/>
            <a:ext cx="338328" cy="338328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708660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Avoid (Older Choices)</a:t>
            </a:r>
            <a:endParaRPr lang="en-US" sz="1600" dirty="0"/>
          </a:p>
        </p:txBody>
      </p:sp>
      <p:sp>
        <p:nvSpPr>
          <p:cNvPr id="29" name="Text 23"/>
          <p:cNvSpPr/>
          <p:nvPr/>
        </p:nvSpPr>
        <p:spPr>
          <a:xfrm>
            <a:off x="649224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Amalgam, IRM, and Cavit — poor biocompatibility or sealing in this role.</a:t>
            </a:r>
            <a:endParaRPr lang="en-US" sz="1300" dirty="0"/>
          </a:p>
        </p:txBody>
      </p:sp>
      <p:sp>
        <p:nvSpPr>
          <p:cNvPr id="30" name="Shape 24"/>
          <p:cNvSpPr/>
          <p:nvPr/>
        </p:nvSpPr>
        <p:spPr>
          <a:xfrm>
            <a:off x="10149840" y="4315968"/>
            <a:ext cx="1417320" cy="4114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31" name="Text 25"/>
          <p:cNvSpPr/>
          <p:nvPr/>
        </p:nvSpPr>
        <p:spPr>
          <a:xfrm>
            <a:off x="10149840" y="4315968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Outdated</a:t>
            </a:r>
            <a:endParaRPr lang="en-US" sz="1000" dirty="0"/>
          </a:p>
        </p:txBody>
      </p:sp>
      <p:sp>
        <p:nvSpPr>
          <p:cNvPr id="32" name="Text 2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50</a:t>
            </a:r>
            <a:endParaRPr lang="en-US" sz="1000" dirty="0"/>
          </a:p>
        </p:txBody>
      </p:sp>
      <p:sp>
        <p:nvSpPr>
          <p:cNvPr id="33" name="Text 2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DETERMINES SUCCESS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Prognosis After Access Perforation</a:t>
            </a:r>
            <a:endParaRPr lang="en-US" sz="32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548640" y="1783080"/>
          <a:ext cx="5943600" cy="42976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5" name="Shape 2"/>
          <p:cNvSpPr/>
          <p:nvPr/>
        </p:nvSpPr>
        <p:spPr>
          <a:xfrm>
            <a:off x="6766560" y="1783080"/>
            <a:ext cx="4846320" cy="4297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6949440" y="192024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Prognostic Factors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7040880" y="2423160"/>
            <a:ext cx="44805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elapsed before sealing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Size of the defect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Location (above vs. below crest)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Contamination / bleeding control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Choice of sealing material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Periodontal communication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host response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48640" y="626364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Chart values are illustrative — actual outcomes depend on the factors listed and host response.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50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F29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2286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spc="8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II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22960" y="2788920"/>
            <a:ext cx="10058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Accidents During</a:t>
            </a:r>
            <a:endParaRPr lang="en-US" sz="5000" dirty="0"/>
          </a:p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Cleaning and Shaping</a:t>
            </a:r>
            <a:endParaRPr lang="en-US" sz="5000" dirty="0"/>
          </a:p>
        </p:txBody>
      </p:sp>
      <p:sp>
        <p:nvSpPr>
          <p:cNvPr id="5" name="Text 3"/>
          <p:cNvSpPr/>
          <p:nvPr/>
        </p:nvSpPr>
        <p:spPr>
          <a:xfrm>
            <a:off x="822960" y="5029200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Ledges • Artificial canals • Root perforations • Instrument separation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9601200" y="914400"/>
            <a:ext cx="2011680" cy="20116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50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DEFINITION &amp; MECHANISM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Ledge Formation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685800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783080"/>
            <a:ext cx="109728" cy="448056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6" name="Text 4"/>
          <p:cNvSpPr/>
          <p:nvPr/>
        </p:nvSpPr>
        <p:spPr>
          <a:xfrm>
            <a:off x="868680" y="192024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IS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68680" y="2286000"/>
            <a:ext cx="64008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 iatrogenic shelf cut into the canal wall short of the apical foramen — the file no longer follows the original canal path.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868680" y="352044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HAPPENS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60120" y="3886200"/>
            <a:ext cx="63093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Forcing a non-precurved file around a curve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Skipping file sizes (over-aggressive enlargement)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Inadequate irrigation and lubrication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Using stiff stainless-steel files in curved canals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Loss of working length awareness during instrumentation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7680960" y="1783080"/>
            <a:ext cx="3931920" cy="4480560"/>
          </a:xfrm>
          <a:prstGeom prst="rect">
            <a:avLst/>
          </a:prstGeom>
          <a:solidFill>
            <a:srgbClr val="1F2937"/>
          </a:solidFill>
          <a:ln/>
        </p:spPr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3960" y="2194560"/>
            <a:ext cx="1645920" cy="16459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772400" y="4023360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Hallmarks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955280" y="4526280"/>
            <a:ext cx="356616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Sudden 'short' file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Loss of working length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Tactile catch on insertion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Apex locator unreliable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/ 50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 HABITS THAT SAVE CANALS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Preventing Ledge Formation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Pre-Op Curvature Assessment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severity and radius of canal curvature on multi-angle films.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29768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52628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7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16636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Pre-Curve Stainless Files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457200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Bend the apical 2–3 mm of every hand file before insertion.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804672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82753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616" y="209397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91540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Copious Irrigation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32104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 a wet canal — NaOCl plus a chelator/lubricant for tight or curved canals.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54864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77724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" y="428853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41732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Sequential Sizing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82296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Never skip files; advance one size at a time with passive motion.</a:t>
            </a:r>
            <a:endParaRPr lang="en-US" sz="1300" dirty="0"/>
          </a:p>
        </p:txBody>
      </p:sp>
      <p:sp>
        <p:nvSpPr>
          <p:cNvPr id="24" name="Shape 18"/>
          <p:cNvSpPr/>
          <p:nvPr/>
        </p:nvSpPr>
        <p:spPr>
          <a:xfrm>
            <a:off x="429768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452628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76" y="4288536"/>
            <a:ext cx="338328" cy="33832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16636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Crown-Down When Indicated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457200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coronal interference before apical work — files engage less dentin.</a:t>
            </a:r>
            <a:endParaRPr lang="en-US" sz="1300" dirty="0"/>
          </a:p>
        </p:txBody>
      </p:sp>
      <p:sp>
        <p:nvSpPr>
          <p:cNvPr id="29" name="Shape 22"/>
          <p:cNvSpPr/>
          <p:nvPr/>
        </p:nvSpPr>
        <p:spPr>
          <a:xfrm>
            <a:off x="804672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827532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616" y="4288536"/>
            <a:ext cx="338328" cy="338328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891540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Recapitulate Frequently</a:t>
            </a:r>
            <a:endParaRPr lang="en-US" sz="1600" dirty="0"/>
          </a:p>
        </p:txBody>
      </p:sp>
      <p:sp>
        <p:nvSpPr>
          <p:cNvPr id="33" name="Text 25"/>
          <p:cNvSpPr/>
          <p:nvPr/>
        </p:nvSpPr>
        <p:spPr>
          <a:xfrm>
            <a:off x="832104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Return to the small patency file between each step to maintain glide path.</a:t>
            </a:r>
            <a:endParaRPr lang="en-US" sz="1300" dirty="0"/>
          </a:p>
        </p:txBody>
      </p:sp>
      <p:sp>
        <p:nvSpPr>
          <p:cNvPr id="34" name="Text 2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/ 50</a:t>
            </a:r>
            <a:endParaRPr lang="en-US" sz="1000" dirty="0"/>
          </a:p>
        </p:txBody>
      </p:sp>
      <p:sp>
        <p:nvSpPr>
          <p:cNvPr id="35" name="Text 2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BYPASS OR LIVE WITH IT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Managing an Established Ledge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77240" y="192024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Step-by-Step Bypass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68680" y="2468880"/>
            <a:ext cx="49377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Place a sharp 90° bend in the apical 2 mm of a small (#08–#10) file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the bend away from the ledge wall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small 'watch-winding' or 'pecking' motions, not pushing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 patency by feeling the file pop apically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Recapitulate with copious irrigation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Gradually enlarge while maintaining the new glide path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263640" y="1783080"/>
            <a:ext cx="5349240" cy="448056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8" name="Text 6"/>
          <p:cNvSpPr/>
          <p:nvPr/>
        </p:nvSpPr>
        <p:spPr>
          <a:xfrm>
            <a:off x="6492240" y="192024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 Bypass Fails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6583680" y="2468880"/>
            <a:ext cx="493776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 and shape only to the level of the ledge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Obturate to that level with sound technique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 radiographically for healing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 apical microsurgery if symptoms persist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3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 the patient of altered prognosis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6492240" y="5532120"/>
            <a:ext cx="5029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Prognosis is reduced but acceptable when residual infection is controlled.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/ 50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YOU WILL MASTER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Learning Objectives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5486400" cy="13258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1965960"/>
            <a:ext cx="777240" cy="77724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688" y="2121408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187452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Recognize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1737360" y="2286000"/>
            <a:ext cx="4160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procedural accidents that occur at every phase of root canal therapy.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6217920" y="1691640"/>
            <a:ext cx="5486400" cy="13258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46520" y="1965960"/>
            <a:ext cx="777240" cy="77724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968" y="2121408"/>
            <a:ext cx="457200" cy="4572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406640" y="187452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7406640" y="2286000"/>
            <a:ext cx="4160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evidence-based principles to anticipate and avoid common mishaps.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548640" y="3200400"/>
            <a:ext cx="5486400" cy="13258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77240" y="3474720"/>
            <a:ext cx="777240" cy="77724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" y="3630168"/>
            <a:ext cx="457200" cy="4572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737360" y="338328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Manage</a:t>
            </a:r>
            <a:endParaRPr lang="en-US" sz="1800" dirty="0"/>
          </a:p>
        </p:txBody>
      </p:sp>
      <p:sp>
        <p:nvSpPr>
          <p:cNvPr id="18" name="Text 13"/>
          <p:cNvSpPr/>
          <p:nvPr/>
        </p:nvSpPr>
        <p:spPr>
          <a:xfrm>
            <a:off x="1737360" y="3794760"/>
            <a:ext cx="4160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 appropriate non-surgical or surgical interventions when accidents occur.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217920" y="3200400"/>
            <a:ext cx="5486400" cy="13258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446520" y="3474720"/>
            <a:ext cx="777240" cy="77724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968" y="3630168"/>
            <a:ext cx="457200" cy="45720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406640" y="338328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Prognose</a:t>
            </a:r>
            <a:endParaRPr lang="en-US" sz="1800" dirty="0"/>
          </a:p>
        </p:txBody>
      </p:sp>
      <p:sp>
        <p:nvSpPr>
          <p:cNvPr id="23" name="Text 17"/>
          <p:cNvSpPr/>
          <p:nvPr/>
        </p:nvSpPr>
        <p:spPr>
          <a:xfrm>
            <a:off x="7406640" y="3794760"/>
            <a:ext cx="4160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 short- and long-term outcomes after a procedural accident.</a:t>
            </a:r>
            <a:endParaRPr lang="en-US" sz="1200" dirty="0"/>
          </a:p>
        </p:txBody>
      </p:sp>
      <p:sp>
        <p:nvSpPr>
          <p:cNvPr id="24" name="Shape 18"/>
          <p:cNvSpPr/>
          <p:nvPr/>
        </p:nvSpPr>
        <p:spPr>
          <a:xfrm>
            <a:off x="548640" y="4709160"/>
            <a:ext cx="5486400" cy="13258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777240" y="4983480"/>
            <a:ext cx="777240" cy="77724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" y="5138928"/>
            <a:ext cx="457200" cy="45720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737360" y="489204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Communicate</a:t>
            </a:r>
            <a:endParaRPr lang="en-US" sz="1800" dirty="0"/>
          </a:p>
        </p:txBody>
      </p:sp>
      <p:sp>
        <p:nvSpPr>
          <p:cNvPr id="28" name="Text 21"/>
          <p:cNvSpPr/>
          <p:nvPr/>
        </p:nvSpPr>
        <p:spPr>
          <a:xfrm>
            <a:off x="1737360" y="5303520"/>
            <a:ext cx="4160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Document, inform, and obtain consent following an iatrogenic incident.</a:t>
            </a:r>
            <a:endParaRPr lang="en-US" sz="1200" dirty="0"/>
          </a:p>
        </p:txBody>
      </p:sp>
      <p:sp>
        <p:nvSpPr>
          <p:cNvPr id="29" name="Shape 22"/>
          <p:cNvSpPr/>
          <p:nvPr/>
        </p:nvSpPr>
        <p:spPr>
          <a:xfrm>
            <a:off x="6217920" y="4709160"/>
            <a:ext cx="5486400" cy="13258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6446520" y="4983480"/>
            <a:ext cx="777240" cy="77724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968" y="5138928"/>
            <a:ext cx="457200" cy="457200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7406640" y="489204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Refer</a:t>
            </a:r>
            <a:endParaRPr lang="en-US" sz="1800" dirty="0"/>
          </a:p>
        </p:txBody>
      </p:sp>
      <p:sp>
        <p:nvSpPr>
          <p:cNvPr id="33" name="Text 25"/>
          <p:cNvSpPr/>
          <p:nvPr/>
        </p:nvSpPr>
        <p:spPr>
          <a:xfrm>
            <a:off x="7406640" y="5303520"/>
            <a:ext cx="4160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Recognize personal limitations and refer complex cases to a specialist.</a:t>
            </a:r>
            <a:endParaRPr lang="en-US" sz="1200" dirty="0"/>
          </a:p>
        </p:txBody>
      </p:sp>
      <p:sp>
        <p:nvSpPr>
          <p:cNvPr id="34" name="Text 2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50</a:t>
            </a:r>
            <a:endParaRPr lang="en-US" sz="1000" dirty="0"/>
          </a:p>
        </p:txBody>
      </p:sp>
      <p:sp>
        <p:nvSpPr>
          <p:cNvPr id="35" name="Text 2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THE FILE CARVES ITS OWN PATH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Creating an Artificial Canal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1064240" cy="13716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" y="2011680"/>
            <a:ext cx="914400" cy="9144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20240" y="187452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Definition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1920240" y="2240280"/>
            <a:ext cx="9509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iatrogenic canal cut by an instrument that exits the original anatomy — the file diverges and creates a false pathway through dentin.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548640" y="3337560"/>
            <a:ext cx="3611880" cy="64008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9" name="Text 6"/>
          <p:cNvSpPr/>
          <p:nvPr/>
        </p:nvSpPr>
        <p:spPr>
          <a:xfrm>
            <a:off x="548640" y="333756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Causes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48640" y="3977640"/>
            <a:ext cx="3611880" cy="233172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777240" y="4114800"/>
            <a:ext cx="3246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Continuing a ledge with force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Stiff files in curves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Inadequate access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 visualization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343400" y="3337560"/>
            <a:ext cx="3611880" cy="640080"/>
          </a:xfrm>
          <a:prstGeom prst="rect">
            <a:avLst/>
          </a:prstGeom>
          <a:solidFill>
            <a:srgbClr val="059669"/>
          </a:solidFill>
          <a:ln/>
        </p:spPr>
      </p:sp>
      <p:sp>
        <p:nvSpPr>
          <p:cNvPr id="13" name="Text 10"/>
          <p:cNvSpPr/>
          <p:nvPr/>
        </p:nvSpPr>
        <p:spPr>
          <a:xfrm>
            <a:off x="4343400" y="333756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4343400" y="3977640"/>
            <a:ext cx="3611880" cy="233172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4572000" y="4114800"/>
            <a:ext cx="3246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Address ledges early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Pre-curved files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Proper crown-down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NiTi rotaries cautiously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8138160" y="3337560"/>
            <a:ext cx="3611880" cy="6400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7" name="Text 14"/>
          <p:cNvSpPr/>
          <p:nvPr/>
        </p:nvSpPr>
        <p:spPr>
          <a:xfrm>
            <a:off x="8138160" y="333756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Management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8138160" y="3977640"/>
            <a:ext cx="3611880" cy="233172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8366760" y="4114800"/>
            <a:ext cx="3246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Locate true canal apically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Bypass the false track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Obturate the true canal first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 for apical surgery if needed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/ 50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ANATOMIC LEVELS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Root Perforations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361188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783080"/>
            <a:ext cx="3611880" cy="1371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1680" y="2286000"/>
            <a:ext cx="731520" cy="7315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48640" y="315468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Apical Perforation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822960" y="3794760"/>
            <a:ext cx="30632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 or file extends beyond the apical constriction. Often follows over-instrumentation or loss of WL.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822960" y="5486400"/>
            <a:ext cx="3063240" cy="59436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0" name="Text 7"/>
          <p:cNvSpPr/>
          <p:nvPr/>
        </p:nvSpPr>
        <p:spPr>
          <a:xfrm>
            <a:off x="822960" y="5486400"/>
            <a:ext cx="3063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Generally manageable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343400" y="1783080"/>
            <a:ext cx="361188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343400" y="1783080"/>
            <a:ext cx="3611880" cy="1371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40" y="2286000"/>
            <a:ext cx="731520" cy="73152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343400" y="315468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Lateral (Mid-Root)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4617720" y="3794760"/>
            <a:ext cx="30632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Strip perforation along the danger zone, usually inner curve of mesial roots.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4617720" y="5486400"/>
            <a:ext cx="3063240" cy="59436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7" name="Text 13"/>
          <p:cNvSpPr/>
          <p:nvPr/>
        </p:nvSpPr>
        <p:spPr>
          <a:xfrm>
            <a:off x="4617720" y="5486400"/>
            <a:ext cx="3063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Difficult — surgical access often required</a:t>
            </a:r>
            <a:endParaRPr lang="en-US" sz="1100" dirty="0"/>
          </a:p>
        </p:txBody>
      </p:sp>
      <p:sp>
        <p:nvSpPr>
          <p:cNvPr id="18" name="Shape 14"/>
          <p:cNvSpPr/>
          <p:nvPr/>
        </p:nvSpPr>
        <p:spPr>
          <a:xfrm>
            <a:off x="8138160" y="1783080"/>
            <a:ext cx="361188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8138160" y="1783080"/>
            <a:ext cx="3611880" cy="1371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2286000"/>
            <a:ext cx="731520" cy="73152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8138160" y="315468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Coronal Root</a:t>
            </a:r>
            <a:endParaRPr lang="en-US" sz="1800" dirty="0"/>
          </a:p>
        </p:txBody>
      </p:sp>
      <p:sp>
        <p:nvSpPr>
          <p:cNvPr id="22" name="Text 17"/>
          <p:cNvSpPr/>
          <p:nvPr/>
        </p:nvSpPr>
        <p:spPr>
          <a:xfrm>
            <a:off x="8412480" y="3794760"/>
            <a:ext cx="30632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Occurs near the cervical line during access flaring or post space prep.</a:t>
            </a:r>
            <a:endParaRPr lang="en-US" sz="1300" dirty="0"/>
          </a:p>
        </p:txBody>
      </p:sp>
      <p:sp>
        <p:nvSpPr>
          <p:cNvPr id="23" name="Shape 18"/>
          <p:cNvSpPr/>
          <p:nvPr/>
        </p:nvSpPr>
        <p:spPr>
          <a:xfrm>
            <a:off x="8412480" y="5486400"/>
            <a:ext cx="3063240" cy="59436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24" name="Text 19"/>
          <p:cNvSpPr/>
          <p:nvPr/>
        </p:nvSpPr>
        <p:spPr>
          <a:xfrm>
            <a:off x="8412480" y="5486400"/>
            <a:ext cx="3063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Variable — depends on bone level</a:t>
            </a:r>
            <a:endParaRPr lang="en-US" sz="1100" dirty="0"/>
          </a:p>
        </p:txBody>
      </p:sp>
      <p:sp>
        <p:nvSpPr>
          <p:cNvPr id="25" name="Text 20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 / 50</a:t>
            </a:r>
            <a:endParaRPr lang="en-US" sz="1000" dirty="0"/>
          </a:p>
        </p:txBody>
      </p:sp>
      <p:sp>
        <p:nvSpPr>
          <p:cNvPr id="26" name="Text 21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ETIOLOGY, RECOGNITION &amp; REPAIR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Apical Perforation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Etiology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Loss of working length control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of stiff files past the foramen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Forcing files in curved canals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Inaccurate apex locator readings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21792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465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08660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Recognition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9224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File extends past the radiographic apex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Sudden bleeding or pain at full length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Apex locator beeps 'over'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reports sharp tap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4864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7724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433425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41732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Treatment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2296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Re-establish a proper apical stop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MTA / bioceramic apical plug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 patency with small files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 surgery if persistent leakage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621792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44652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16" y="433425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08660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Prognosis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49224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when sealed promptly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Worsened by overfill or persistent infection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 similar to teeth without perforation if managed early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 / 50</a:t>
            </a:r>
            <a:endParaRPr lang="en-US" sz="1000" dirty="0"/>
          </a:p>
        </p:txBody>
      </p:sp>
      <p:sp>
        <p:nvSpPr>
          <p:cNvPr id="25" name="Text 1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DANGER ZONE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Lateral / Strip Perforation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1064240" cy="1280160"/>
          </a:xfrm>
          <a:prstGeom prst="rect">
            <a:avLst/>
          </a:prstGeom>
          <a:solidFill>
            <a:srgbClr val="1F2937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" y="1965960"/>
            <a:ext cx="914400" cy="9144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20240" y="1783080"/>
            <a:ext cx="96012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often along the inner concavity of curved roots — especially mesial roots of mandibular molars and mesiobuccal roots of maxillary molars.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548640" y="3246120"/>
            <a:ext cx="3611880" cy="301752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48640" y="3246120"/>
            <a:ext cx="3611880" cy="64008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9" name="Text 6"/>
          <p:cNvSpPr/>
          <p:nvPr/>
        </p:nvSpPr>
        <p:spPr>
          <a:xfrm>
            <a:off x="548640" y="324612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Causes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77240" y="4023360"/>
            <a:ext cx="3246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Excessive coronal flaring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Inappropriate Gates-Glidden depth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Stiff files in narrow curves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Misjudged danger zone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343400" y="3246120"/>
            <a:ext cx="3611880" cy="301752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343400" y="3246120"/>
            <a:ext cx="3611880" cy="640080"/>
          </a:xfrm>
          <a:prstGeom prst="rect">
            <a:avLst/>
          </a:prstGeom>
          <a:solidFill>
            <a:srgbClr val="C7254E"/>
          </a:solidFill>
          <a:ln/>
        </p:spPr>
      </p:sp>
      <p:sp>
        <p:nvSpPr>
          <p:cNvPr id="13" name="Text 10"/>
          <p:cNvSpPr/>
          <p:nvPr/>
        </p:nvSpPr>
        <p:spPr>
          <a:xfrm>
            <a:off x="4343400" y="324612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Repair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572000" y="4023360"/>
            <a:ext cx="3246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Bioceramic / MTA from inside the canal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Surgical access if extracoronal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 periodontal communication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 overfilling sealer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8138160" y="3246120"/>
            <a:ext cx="3611880" cy="301752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8138160" y="3246120"/>
            <a:ext cx="3611880" cy="6400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7" name="Text 14"/>
          <p:cNvSpPr/>
          <p:nvPr/>
        </p:nvSpPr>
        <p:spPr>
          <a:xfrm>
            <a:off x="8138160" y="324612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Outcome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8366760" y="4023360"/>
            <a:ext cx="3246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Worse than apical perforations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when sealed early and small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success ~50–60% historically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Improving with bioceramics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/ 50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ABOVE THE CRESTAL BONE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Coronal Root Perforation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685800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77240" y="192024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&amp; Why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77240" y="2423160"/>
            <a:ext cx="64008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Occurs in the cervical third during over-aggressive access flaring, post space drilling, or use of Gates-Glidden too deep. Communication with the gingival sulcus or periodontal ligament is the chief concern.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777240" y="406908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Indicators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68680" y="4434840"/>
            <a:ext cx="640080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Sudden hemorrhage from the canal orifice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Apex locator reads 'short' near the orifice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Radiograph shows lateral exit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Periodontal probing finds new defect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7680960" y="1783080"/>
            <a:ext cx="3931920" cy="448056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0" name="Text 8"/>
          <p:cNvSpPr/>
          <p:nvPr/>
        </p:nvSpPr>
        <p:spPr>
          <a:xfrm>
            <a:off x="7818120" y="192024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Repair Strategy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863840" y="2468880"/>
            <a:ext cx="3657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7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Bioceramic seal internally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Surgical access if subcrestal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Crown lengthening if needed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 intentional replantation in rare cases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 patient of revised prognosis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 / 50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FILES BREAK INSIDE THE CANAL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Instrument Separation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1064240" cy="13716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783080"/>
            <a:ext cx="109728" cy="137160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6" name="Text 4"/>
          <p:cNvSpPr/>
          <p:nvPr/>
        </p:nvSpPr>
        <p:spPr>
          <a:xfrm>
            <a:off x="868680" y="192024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DEFINITION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68680" y="2286000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Fracture of an endodontic instrument inside the canal — most commonly NiTi rotaries — leaving a metallic obstruction that may block apical access.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3383280"/>
            <a:ext cx="3611880" cy="2880360"/>
          </a:xfrm>
          <a:prstGeom prst="rect">
            <a:avLst/>
          </a:prstGeom>
          <a:solidFill>
            <a:srgbClr val="1F2937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31520" y="3840480"/>
            <a:ext cx="3246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59E0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1–6%</a:t>
            </a:r>
            <a:endParaRPr lang="en-US" sz="4400" dirty="0"/>
          </a:p>
        </p:txBody>
      </p:sp>
      <p:sp>
        <p:nvSpPr>
          <p:cNvPr id="10" name="Text 8"/>
          <p:cNvSpPr/>
          <p:nvPr/>
        </p:nvSpPr>
        <p:spPr>
          <a:xfrm>
            <a:off x="731520" y="5074920"/>
            <a:ext cx="3246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Reported incidence with NiTi rotaries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343400" y="3383280"/>
            <a:ext cx="3611880" cy="2880360"/>
          </a:xfrm>
          <a:prstGeom prst="rect">
            <a:avLst/>
          </a:prstGeom>
          <a:solidFill>
            <a:srgbClr val="1F2937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526280" y="3840480"/>
            <a:ext cx="3246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59E0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Apical 3rd</a:t>
            </a:r>
            <a:endParaRPr lang="en-US" sz="4400" dirty="0"/>
          </a:p>
        </p:txBody>
      </p:sp>
      <p:sp>
        <p:nvSpPr>
          <p:cNvPr id="13" name="Text 11"/>
          <p:cNvSpPr/>
          <p:nvPr/>
        </p:nvSpPr>
        <p:spPr>
          <a:xfrm>
            <a:off x="4526280" y="5074920"/>
            <a:ext cx="3246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common location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8138160" y="3383280"/>
            <a:ext cx="3611880" cy="2880360"/>
          </a:xfrm>
          <a:prstGeom prst="rect">
            <a:avLst/>
          </a:prstGeom>
          <a:solidFill>
            <a:srgbClr val="1F2937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8321040" y="3840480"/>
            <a:ext cx="3246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59E0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MB roots</a:t>
            </a:r>
            <a:endParaRPr lang="en-US" sz="4400" dirty="0"/>
          </a:p>
        </p:txBody>
      </p:sp>
      <p:sp>
        <p:nvSpPr>
          <p:cNvPr id="16" name="Text 14"/>
          <p:cNvSpPr/>
          <p:nvPr/>
        </p:nvSpPr>
        <p:spPr>
          <a:xfrm>
            <a:off x="8321040" y="5074920"/>
            <a:ext cx="3246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common site (max molars)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/ 50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MECHANISMS OF FAILURE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Files Break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783080"/>
            <a:ext cx="5486400" cy="64008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783080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spc="4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TORSIONAL FAILURE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777240" y="2606040"/>
            <a:ext cx="5029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File tip locks while the shank keeps rotating — exceeds the metal's torsional limit.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68680" y="3657600"/>
            <a:ext cx="502920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Excessive apical pressure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Engaging more dentin than the file can shave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Skipped sizes / no glide path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Dry canal — no irrigation/lubrication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Worn or fatigued instruments reused too many times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263640" y="1783080"/>
            <a:ext cx="534924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263640" y="1783080"/>
            <a:ext cx="5349240" cy="6400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1" name="Text 9"/>
          <p:cNvSpPr/>
          <p:nvPr/>
        </p:nvSpPr>
        <p:spPr>
          <a:xfrm>
            <a:off x="6263640" y="1783080"/>
            <a:ext cx="5349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spc="4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CYCLIC FATIGUE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492240" y="2606040"/>
            <a:ext cx="4937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Repeated tension–compression cycles in a curved canal cause metal fatigue.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583680" y="3657600"/>
            <a:ext cx="493776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Sharp canal curvature (small radius)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Excessive rotation count in one canal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RPM in apical curves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 working at the curvature apex repeatedly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beyond manufacturer-recommended cycles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 / 50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TACTILE, VISUAL &amp; RADIOGRAPHIC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Recognizing a Separated Instrument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Tactile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Sudden release of resistance during rotation; instrument feels shorter on retrieval.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21792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465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08660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Visual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9224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Inspect the file under magnification — check spirals and tip integrity.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4864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7724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433425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41732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Radiographic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2296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Metallic radiopacity within the canal at varying depth.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621792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44652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16" y="433425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08660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CBCT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49224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Confirms exact 3D position when bypass or removal is planned.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 / 50</a:t>
            </a:r>
            <a:endParaRPr lang="en-US" sz="1000" dirty="0"/>
          </a:p>
        </p:txBody>
      </p:sp>
      <p:sp>
        <p:nvSpPr>
          <p:cNvPr id="25" name="Text 1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EIGHT CORE PRINCIPLES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Preventing File Separation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508760" y="205740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5920" y="219456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2880360"/>
            <a:ext cx="23317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Straight-Line Access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3337560" y="178308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4297680" y="205740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2194560"/>
            <a:ext cx="411480" cy="411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474720" y="2880360"/>
            <a:ext cx="23317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 a Glide Path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6126480" y="178308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7086600" y="205740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2194560"/>
            <a:ext cx="411480" cy="4114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263640" y="2880360"/>
            <a:ext cx="23317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Constant Irrigation</a:t>
            </a:r>
            <a:endParaRPr lang="en-US" sz="1400" dirty="0"/>
          </a:p>
        </p:txBody>
      </p:sp>
      <p:sp>
        <p:nvSpPr>
          <p:cNvPr id="16" name="Shape 11"/>
          <p:cNvSpPr/>
          <p:nvPr/>
        </p:nvSpPr>
        <p:spPr>
          <a:xfrm>
            <a:off x="8915400" y="178308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9875520" y="205740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680" y="2194560"/>
            <a:ext cx="411480" cy="41148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9052560" y="2880360"/>
            <a:ext cx="23317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Single-Use NiTi</a:t>
            </a:r>
            <a:endParaRPr lang="en-US" sz="1400" dirty="0"/>
          </a:p>
        </p:txBody>
      </p:sp>
      <p:sp>
        <p:nvSpPr>
          <p:cNvPr id="20" name="Shape 14"/>
          <p:cNvSpPr/>
          <p:nvPr/>
        </p:nvSpPr>
        <p:spPr>
          <a:xfrm>
            <a:off x="548640" y="402336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1" name="Shape 15"/>
          <p:cNvSpPr/>
          <p:nvPr/>
        </p:nvSpPr>
        <p:spPr>
          <a:xfrm>
            <a:off x="1508760" y="429768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920" y="4434840"/>
            <a:ext cx="411480" cy="41148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685800" y="5120640"/>
            <a:ext cx="23317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Manufacturer Speed/Torque</a:t>
            </a:r>
            <a:endParaRPr lang="en-US" sz="1400" dirty="0"/>
          </a:p>
        </p:txBody>
      </p:sp>
      <p:sp>
        <p:nvSpPr>
          <p:cNvPr id="24" name="Shape 17"/>
          <p:cNvSpPr/>
          <p:nvPr/>
        </p:nvSpPr>
        <p:spPr>
          <a:xfrm>
            <a:off x="3337560" y="402336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5" name="Shape 18"/>
          <p:cNvSpPr/>
          <p:nvPr/>
        </p:nvSpPr>
        <p:spPr>
          <a:xfrm>
            <a:off x="4297680" y="429768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2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840" y="4434840"/>
            <a:ext cx="411480" cy="411480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3474720" y="5120640"/>
            <a:ext cx="23317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Inspect After Each Use</a:t>
            </a:r>
            <a:endParaRPr lang="en-US" sz="1400" dirty="0"/>
          </a:p>
        </p:txBody>
      </p:sp>
      <p:sp>
        <p:nvSpPr>
          <p:cNvPr id="28" name="Shape 20"/>
          <p:cNvSpPr/>
          <p:nvPr/>
        </p:nvSpPr>
        <p:spPr>
          <a:xfrm>
            <a:off x="6126480" y="402336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9" name="Shape 21"/>
          <p:cNvSpPr/>
          <p:nvPr/>
        </p:nvSpPr>
        <p:spPr>
          <a:xfrm>
            <a:off x="7086600" y="429768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30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760" y="4434840"/>
            <a:ext cx="411480" cy="411480"/>
          </a:xfrm>
          <a:prstGeom prst="rect">
            <a:avLst/>
          </a:prstGeom>
        </p:spPr>
      </p:pic>
      <p:sp>
        <p:nvSpPr>
          <p:cNvPr id="31" name="Text 22"/>
          <p:cNvSpPr/>
          <p:nvPr/>
        </p:nvSpPr>
        <p:spPr>
          <a:xfrm>
            <a:off x="6263640" y="5120640"/>
            <a:ext cx="23317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Avoid Skipping Sizes</a:t>
            </a:r>
            <a:endParaRPr lang="en-US" sz="1400" dirty="0"/>
          </a:p>
        </p:txBody>
      </p:sp>
      <p:sp>
        <p:nvSpPr>
          <p:cNvPr id="32" name="Shape 23"/>
          <p:cNvSpPr/>
          <p:nvPr/>
        </p:nvSpPr>
        <p:spPr>
          <a:xfrm>
            <a:off x="8915400" y="402336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33" name="Shape 24"/>
          <p:cNvSpPr/>
          <p:nvPr/>
        </p:nvSpPr>
        <p:spPr>
          <a:xfrm>
            <a:off x="9875520" y="429768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3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680" y="4434840"/>
            <a:ext cx="411480" cy="411480"/>
          </a:xfrm>
          <a:prstGeom prst="rect">
            <a:avLst/>
          </a:prstGeom>
        </p:spPr>
      </p:pic>
      <p:sp>
        <p:nvSpPr>
          <p:cNvPr id="35" name="Text 25"/>
          <p:cNvSpPr/>
          <p:nvPr/>
        </p:nvSpPr>
        <p:spPr>
          <a:xfrm>
            <a:off x="9052560" y="5120640"/>
            <a:ext cx="23317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Light Apical Pressure</a:t>
            </a:r>
            <a:endParaRPr lang="en-US" sz="1400" dirty="0"/>
          </a:p>
        </p:txBody>
      </p:sp>
      <p:sp>
        <p:nvSpPr>
          <p:cNvPr id="36" name="Text 2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 / 50</a:t>
            </a:r>
            <a:endParaRPr lang="en-US" sz="1000" dirty="0"/>
          </a:p>
        </p:txBody>
      </p:sp>
      <p:sp>
        <p:nvSpPr>
          <p:cNvPr id="37" name="Text 2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STRATEGIC OPTIONS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Managing a Separated Instrument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361188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783080"/>
            <a:ext cx="3611880" cy="1371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1680" y="2240280"/>
            <a:ext cx="777240" cy="7772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48640" y="315468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Bypass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822960" y="3794760"/>
            <a:ext cx="30632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Negotiate around the fragment with small files and lubricant; obturate the entire canal.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343400" y="1783080"/>
            <a:ext cx="361188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343400" y="1783080"/>
            <a:ext cx="3611880" cy="1371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40" y="2240280"/>
            <a:ext cx="777240" cy="77724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343400" y="315468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Removal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4617720" y="3794760"/>
            <a:ext cx="30632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ultrasonic tips, microtube systems, or loop devices under microscope.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4617720" y="5440680"/>
            <a:ext cx="3063240" cy="6400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5" name="Text 11"/>
          <p:cNvSpPr/>
          <p:nvPr/>
        </p:nvSpPr>
        <p:spPr>
          <a:xfrm>
            <a:off x="4709160" y="5440680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skill — risk of perforation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8138160" y="1783080"/>
            <a:ext cx="361188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138160" y="1783080"/>
            <a:ext cx="3611880" cy="1371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2240280"/>
            <a:ext cx="777240" cy="77724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8138160" y="315468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Leave &amp; Treat</a:t>
            </a:r>
            <a:endParaRPr lang="en-US" sz="2000" dirty="0"/>
          </a:p>
        </p:txBody>
      </p:sp>
      <p:sp>
        <p:nvSpPr>
          <p:cNvPr id="20" name="Text 15"/>
          <p:cNvSpPr/>
          <p:nvPr/>
        </p:nvSpPr>
        <p:spPr>
          <a:xfrm>
            <a:off x="8412480" y="3794760"/>
            <a:ext cx="30632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 and obturate up to the fragment if no symptoms and infection controlled.</a:t>
            </a:r>
            <a:endParaRPr lang="en-US" sz="1300" dirty="0"/>
          </a:p>
        </p:txBody>
      </p:sp>
      <p:sp>
        <p:nvSpPr>
          <p:cNvPr id="21" name="Shape 16"/>
          <p:cNvSpPr/>
          <p:nvPr/>
        </p:nvSpPr>
        <p:spPr>
          <a:xfrm>
            <a:off x="8412480" y="5440680"/>
            <a:ext cx="3063240" cy="6400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22" name="Text 17"/>
          <p:cNvSpPr/>
          <p:nvPr/>
        </p:nvSpPr>
        <p:spPr>
          <a:xfrm>
            <a:off x="8503920" y="5440680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Acceptable when removal risk &gt; benefit</a:t>
            </a:r>
            <a:endParaRPr lang="en-US" sz="1100" dirty="0"/>
          </a:p>
        </p:txBody>
      </p:sp>
      <p:sp>
        <p:nvSpPr>
          <p:cNvPr id="23" name="Text 1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 / 50</a:t>
            </a:r>
            <a:endParaRPr lang="en-US" sz="1000" dirty="0"/>
          </a:p>
        </p:txBody>
      </p:sp>
      <p:sp>
        <p:nvSpPr>
          <p:cNvPr id="24" name="Text 1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FOUNDATIONAL CONCEPT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a Procedural Accident?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6949440" cy="4297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691640"/>
            <a:ext cx="109728" cy="429768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6" name="Text 4"/>
          <p:cNvSpPr/>
          <p:nvPr/>
        </p:nvSpPr>
        <p:spPr>
          <a:xfrm>
            <a:off x="868680" y="187452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Definition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868680" y="2286000"/>
            <a:ext cx="6400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Unforeseen mishaps that arise during root canal therapy and may compromise treatment prognosis. They include both technical errors and unavoidable complications encountered despite sound technique.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68680" y="393192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principle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868680" y="4343400"/>
            <a:ext cx="6400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Fear of accidents should not deter the clinician — sound case selection, recognition of personal limits, and adherence to fundamentals minimize their occurrence and impact.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7772400" y="1691640"/>
            <a:ext cx="3840480" cy="4297680"/>
          </a:xfrm>
          <a:prstGeom prst="rect">
            <a:avLst/>
          </a:prstGeom>
          <a:solidFill>
            <a:srgbClr val="1F2937"/>
          </a:solidFill>
          <a:ln/>
        </p:spPr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8240" y="1920240"/>
            <a:ext cx="1828800" cy="18288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955280" y="384048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Examples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8092440" y="4251960"/>
            <a:ext cx="338328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Aspirated / swallowed instruments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Crown or root perforation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Ledge formation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Separated instruments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Under- or over-filling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Vertical root fracture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50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OF THE MICROSCOPE ERA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Removal Techniques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Ultrasonic Trephining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Modified ultrasonic tips create a small staging platform around the fragment.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29768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52628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7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16636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Microtube Devices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457200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Specialized loop or tube systems engage the file head for retrieval.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804672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82753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616" y="209397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91540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Operating Microscope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32104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Essential for visualization — direct line of sight to the fragment.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54864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77724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" y="428853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41732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Staging Platform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82296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Gates-Glidden or similar enlargement of the coronal canal for straight access.</a:t>
            </a:r>
            <a:endParaRPr lang="en-US" sz="1300" dirty="0"/>
          </a:p>
        </p:txBody>
      </p:sp>
      <p:sp>
        <p:nvSpPr>
          <p:cNvPr id="24" name="Shape 18"/>
          <p:cNvSpPr/>
          <p:nvPr/>
        </p:nvSpPr>
        <p:spPr>
          <a:xfrm>
            <a:off x="429768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452628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76" y="4288536"/>
            <a:ext cx="338328" cy="33832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16636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CBCT Planning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457200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 imaging confirms position, curvature, and remaining dentin thickness.</a:t>
            </a:r>
            <a:endParaRPr lang="en-US" sz="1300" dirty="0"/>
          </a:p>
        </p:txBody>
      </p:sp>
      <p:sp>
        <p:nvSpPr>
          <p:cNvPr id="29" name="Shape 22"/>
          <p:cNvSpPr/>
          <p:nvPr/>
        </p:nvSpPr>
        <p:spPr>
          <a:xfrm>
            <a:off x="804672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827532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616" y="4288536"/>
            <a:ext cx="338328" cy="338328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891540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Know When to Stop</a:t>
            </a:r>
            <a:endParaRPr lang="en-US" sz="1600" dirty="0"/>
          </a:p>
        </p:txBody>
      </p:sp>
      <p:sp>
        <p:nvSpPr>
          <p:cNvPr id="33" name="Text 25"/>
          <p:cNvSpPr/>
          <p:nvPr/>
        </p:nvSpPr>
        <p:spPr>
          <a:xfrm>
            <a:off x="832104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dentin removal compromises the root, change strategy to bypass or leave.</a:t>
            </a:r>
            <a:endParaRPr lang="en-US" sz="1300" dirty="0"/>
          </a:p>
        </p:txBody>
      </p:sp>
      <p:sp>
        <p:nvSpPr>
          <p:cNvPr id="34" name="Text 2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/ 50</a:t>
            </a:r>
            <a:endParaRPr lang="en-US" sz="1000" dirty="0"/>
          </a:p>
        </p:txBody>
      </p:sp>
      <p:sp>
        <p:nvSpPr>
          <p:cNvPr id="35" name="Text 2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IT'S LESS ABOUT THE FILE, MORE ABOUT THE PULP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Prognosis After File Separation</a:t>
            </a:r>
            <a:endParaRPr lang="en-US" sz="32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548640" y="1783080"/>
          <a:ext cx="6858000" cy="42976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5" name="Shape 2"/>
          <p:cNvSpPr/>
          <p:nvPr/>
        </p:nvSpPr>
        <p:spPr>
          <a:xfrm>
            <a:off x="7680960" y="1783080"/>
            <a:ext cx="3931920" cy="4297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7818120" y="192024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Take-Home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7818120" y="2423160"/>
            <a:ext cx="3657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B1E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retained fragment matters less than the disinfection achieved before it broke.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7818120" y="3931920"/>
            <a:ext cx="36576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Disclose the incident to the patient, document fully, and consider referral if removal is uncertain.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48640" y="626364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Chart values are illustrative — actual outcomes vary with infection control and tooth.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 / 50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1F29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2286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spc="8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III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22960" y="2788920"/>
            <a:ext cx="10058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Accidents During</a:t>
            </a:r>
            <a:endParaRPr lang="en-US" sz="5000" dirty="0"/>
          </a:p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Obturation</a:t>
            </a:r>
            <a:endParaRPr lang="en-US" sz="5000" dirty="0"/>
          </a:p>
        </p:txBody>
      </p:sp>
      <p:sp>
        <p:nvSpPr>
          <p:cNvPr id="5" name="Text 3"/>
          <p:cNvSpPr/>
          <p:nvPr/>
        </p:nvSpPr>
        <p:spPr>
          <a:xfrm>
            <a:off x="822960" y="5029200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Underfill • Overfill • Vertical root fracture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9601200" y="914400"/>
            <a:ext cx="2011680" cy="20116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 / 50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OF THE APICAL CONSTRICTION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Underfilling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Etiology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Loss of working length during shaping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Premature ledge or blockage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Inadequate apical preparation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Errors in apex locator or radiograph interpretation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21792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465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08660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9224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 WL with both apex locator and radiograph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 patency throughout treatment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master cone radiograph before final fill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Adequate apical enlargement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4864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7724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433425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41732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Treatment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2296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Retreatment to regain length where feasible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Apical surgery if non-surgical retreatment fails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 when symptoms absent and seal adequate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621792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44652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16" y="433425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08660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Prognosis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49224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Worse with persistent apical pathosis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when tooth was vital and seal is coronal-tight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Coronal seal is critical to long-term success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 / 50</a:t>
            </a:r>
            <a:endParaRPr lang="en-US" sz="1000" dirty="0"/>
          </a:p>
        </p:txBody>
      </p:sp>
      <p:sp>
        <p:nvSpPr>
          <p:cNvPr id="25" name="Text 1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MATERIAL BEYOND THE APEX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Overfilling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Etiology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Over-instrumentation past the apex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Loss of apical stop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Excessive vertical compaction force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apex (immature or resorbed)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21792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465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08660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9224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 a definite apical stop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Master cone tug-back assessment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Conservative obturation force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MTA plug for open apices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4864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7724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433425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41732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Treatment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2296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watchful waiting if asymptomatic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Retreatment if symptoms or pathosis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Surgery to retrieve material if persistent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Bioceramic sealers tend to resorb extruded portions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621792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44652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16" y="433425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08660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Prognosis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49224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Generally good when canal is clean and sealed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when material near sinus, IAN, or mental foramen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Inert materials better tolerated than irritants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 / 50</a:t>
            </a:r>
            <a:endParaRPr lang="en-US" sz="1000" dirty="0"/>
          </a:p>
        </p:txBody>
      </p:sp>
      <p:sp>
        <p:nvSpPr>
          <p:cNvPr id="25" name="Text 1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ENDODONTICALLY-INDUCED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Vertical Root Fracture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1064240" cy="13716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783080"/>
            <a:ext cx="109728" cy="137160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6" name="Text 4"/>
          <p:cNvSpPr/>
          <p:nvPr/>
        </p:nvSpPr>
        <p:spPr>
          <a:xfrm>
            <a:off x="868680" y="192024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DEFINITION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68680" y="2286000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longitudinal fracture beginning at the root and extending coronally — usually in endodontically treated teeth subjected to excessive force.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3337560"/>
            <a:ext cx="3611880" cy="29260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548640" y="3337560"/>
            <a:ext cx="3611880" cy="64008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333756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Etiology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77240" y="4114800"/>
            <a:ext cx="324612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Excessive lateral or vertical compaction force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Over-prepared canal with thin walls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Aggressive post space drilling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Existing crack lines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343400" y="3337560"/>
            <a:ext cx="3611880" cy="29260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4343400" y="3337560"/>
            <a:ext cx="3611880" cy="640080"/>
          </a:xfrm>
          <a:prstGeom prst="rect">
            <a:avLst/>
          </a:prstGeom>
          <a:solidFill>
            <a:srgbClr val="C7254E"/>
          </a:solidFill>
          <a:ln/>
        </p:spPr>
      </p:sp>
      <p:sp>
        <p:nvSpPr>
          <p:cNvPr id="14" name="Text 12"/>
          <p:cNvSpPr/>
          <p:nvPr/>
        </p:nvSpPr>
        <p:spPr>
          <a:xfrm>
            <a:off x="4343400" y="333756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Indicators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572000" y="4114800"/>
            <a:ext cx="324612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Narrow isolated periodontal defect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J-shaped lateral radiolucency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Sinus tract near gingival margin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Pain on biting + history of RCT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8138160" y="3337560"/>
            <a:ext cx="3611880" cy="29260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8138160" y="3337560"/>
            <a:ext cx="3611880" cy="640080"/>
          </a:xfrm>
          <a:prstGeom prst="rect">
            <a:avLst/>
          </a:prstGeom>
          <a:solidFill>
            <a:srgbClr val="1F2937"/>
          </a:solidFill>
          <a:ln/>
        </p:spPr>
      </p:sp>
      <p:sp>
        <p:nvSpPr>
          <p:cNvPr id="18" name="Text 16"/>
          <p:cNvSpPr/>
          <p:nvPr/>
        </p:nvSpPr>
        <p:spPr>
          <a:xfrm>
            <a:off x="8138160" y="333756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Prognosis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366760" y="4114800"/>
            <a:ext cx="324612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Generally hopeless for the affected root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Extraction or root resection often required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Implant or prosthetic replacement common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Single-rooted teeth usually extracted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 / 50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1F29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2286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spc="8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IV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22960" y="2788920"/>
            <a:ext cx="10058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Post Space &amp;</a:t>
            </a:r>
            <a:endParaRPr lang="en-US" sz="5000" dirty="0"/>
          </a:p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Miscellaneous Accidents</a:t>
            </a:r>
            <a:endParaRPr lang="en-US" sz="5000" dirty="0"/>
          </a:p>
        </p:txBody>
      </p:sp>
      <p:sp>
        <p:nvSpPr>
          <p:cNvPr id="5" name="Text 3"/>
          <p:cNvSpPr/>
          <p:nvPr/>
        </p:nvSpPr>
        <p:spPr>
          <a:xfrm>
            <a:off x="822960" y="5029200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Aspiration • Ingestion • Irrigant extrusion • Anesthetic injury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9601200" y="914400"/>
            <a:ext cx="2011680" cy="20116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 / 50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RISKS OF THE DRILL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Accidents During Post Space Preparation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Lateral Perforation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Drill deviates through the danger zone — common in narrow or curved roots.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21792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465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08660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Apical Seal Disruption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9224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Removing too much GP can compromise the apical seal and reintroduce infection.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4864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7724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433425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41732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Vertical Fracture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2296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Excessive post space diameter or aggressive drilling can crack the root.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621792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44652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16" y="433425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08660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49224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 guide film, conservative diameter, and respect 4 mm apical gutta-percha minimum.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 / 50</a:t>
            </a:r>
            <a:endParaRPr lang="en-US" sz="1000" dirty="0"/>
          </a:p>
        </p:txBody>
      </p:sp>
      <p:sp>
        <p:nvSpPr>
          <p:cNvPr id="25" name="Text 1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PREVENTABLE EMERGENCY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Aspiration &amp; Ingestion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685800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77240" y="192024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 It Happens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68680" y="2468880"/>
            <a:ext cx="64008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Stay calm — do not let the patient sit up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Encourage forceful coughing if conscious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Assess airway: stridor, choking, cyanosis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Activate emergency services if respiratory distress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chest and abdominal radiographs to localize the object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Ingestion → typically passes within 1 week; serial films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Aspiration → bronchoscopic retrieval is mandatory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the incident and obtain medical follow-up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7680960" y="1783080"/>
            <a:ext cx="3931920" cy="4480560"/>
          </a:xfrm>
          <a:prstGeom prst="rect">
            <a:avLst/>
          </a:prstGeom>
          <a:solidFill>
            <a:srgbClr val="1F2937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3960" y="2011680"/>
            <a:ext cx="1645920" cy="16459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772400" y="3840480"/>
            <a:ext cx="3749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ALWAYS Use a Rubber Dam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818120" y="4526280"/>
            <a:ext cx="36576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of care for endodontics. The single most effective prevention against aspiration or ingestion of files, burs, GP cones, or pulp stones.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 / 50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HYPOCHLORITE ACCIDENT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Sodium Hypochlorite Extrusion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1064240" cy="1371600"/>
          </a:xfrm>
          <a:prstGeom prst="rect">
            <a:avLst/>
          </a:prstGeom>
          <a:solidFill>
            <a:srgbClr val="1F2937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" y="1965960"/>
            <a:ext cx="914400" cy="9144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20240" y="1783080"/>
            <a:ext cx="96012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Forceful injection of NaOCl beyond the apex causes severe immediate pain, hemorrhage, swelling, and tissue necrosis — a true emergency.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548640" y="3337560"/>
            <a:ext cx="3611880" cy="29260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48640" y="3337560"/>
            <a:ext cx="3611880" cy="64008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9" name="Text 6"/>
          <p:cNvSpPr/>
          <p:nvPr/>
        </p:nvSpPr>
        <p:spPr>
          <a:xfrm>
            <a:off x="548640" y="333756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Presentation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77240" y="4114800"/>
            <a:ext cx="324612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Sudden, severe pain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 swelling and bruising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Profuse bleeding from canal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Possible facial nerve symptoms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343400" y="3337560"/>
            <a:ext cx="3611880" cy="29260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343400" y="3337560"/>
            <a:ext cx="3611880" cy="640080"/>
          </a:xfrm>
          <a:prstGeom prst="rect">
            <a:avLst/>
          </a:prstGeom>
          <a:solidFill>
            <a:srgbClr val="C7254E"/>
          </a:solidFill>
          <a:ln/>
        </p:spPr>
      </p:sp>
      <p:sp>
        <p:nvSpPr>
          <p:cNvPr id="13" name="Text 10"/>
          <p:cNvSpPr/>
          <p:nvPr/>
        </p:nvSpPr>
        <p:spPr>
          <a:xfrm>
            <a:off x="4343400" y="333756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Acute Mgmt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572000" y="4114800"/>
            <a:ext cx="324612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 irrigation immediately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Saline flush of the canal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Cold compress externally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Analgesics ± antibiotics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 to specialist / OMFS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8138160" y="3337560"/>
            <a:ext cx="3611880" cy="29260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8138160" y="3337560"/>
            <a:ext cx="3611880" cy="640080"/>
          </a:xfrm>
          <a:prstGeom prst="rect">
            <a:avLst/>
          </a:prstGeom>
          <a:solidFill>
            <a:srgbClr val="059669"/>
          </a:solidFill>
          <a:ln/>
        </p:spPr>
      </p:sp>
      <p:sp>
        <p:nvSpPr>
          <p:cNvPr id="17" name="Text 14"/>
          <p:cNvSpPr/>
          <p:nvPr/>
        </p:nvSpPr>
        <p:spPr>
          <a:xfrm>
            <a:off x="8138160" y="3337560"/>
            <a:ext cx="3611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8366760" y="4114800"/>
            <a:ext cx="324612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side-vented needles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Loose fit — never bind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Gentle, slow delivery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 working length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 in open apices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 / 50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CLINICAL &amp; MEDICO-LEGAL IMPACT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Procedural Accidents Matter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Compromised Prognosis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 reduce long-term treatment success and tooth survival.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29768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52628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7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16636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Patient Discomfort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457200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cause persistent pain, swelling, or post-op flare-ups.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804672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82753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616" y="209397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91540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Medico-Legal Exposure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32104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Failure to disclose or document may invite litigation.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54864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77724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" y="428853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41732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Additional Procedures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82296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necessitates retreatment, surgery, or extraction.</a:t>
            </a:r>
            <a:endParaRPr lang="en-US" sz="1300" dirty="0"/>
          </a:p>
        </p:txBody>
      </p:sp>
      <p:sp>
        <p:nvSpPr>
          <p:cNvPr id="24" name="Shape 18"/>
          <p:cNvSpPr/>
          <p:nvPr/>
        </p:nvSpPr>
        <p:spPr>
          <a:xfrm>
            <a:off x="429768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452628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76" y="4288536"/>
            <a:ext cx="338328" cy="33832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16636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Loss of Trust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457200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Erodes the patient–clinician relationship if mishandled.</a:t>
            </a:r>
            <a:endParaRPr lang="en-US" sz="1300" dirty="0"/>
          </a:p>
        </p:txBody>
      </p:sp>
      <p:sp>
        <p:nvSpPr>
          <p:cNvPr id="29" name="Shape 22"/>
          <p:cNvSpPr/>
          <p:nvPr/>
        </p:nvSpPr>
        <p:spPr>
          <a:xfrm>
            <a:off x="804672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827532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616" y="4288536"/>
            <a:ext cx="338328" cy="338328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891540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Cost &amp; Time</a:t>
            </a:r>
            <a:endParaRPr lang="en-US" sz="1600" dirty="0"/>
          </a:p>
        </p:txBody>
      </p:sp>
      <p:sp>
        <p:nvSpPr>
          <p:cNvPr id="33" name="Text 25"/>
          <p:cNvSpPr/>
          <p:nvPr/>
        </p:nvSpPr>
        <p:spPr>
          <a:xfrm>
            <a:off x="832104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Increases treatment cost and chair time for patient and clinic.</a:t>
            </a:r>
            <a:endParaRPr lang="en-US" sz="1300" dirty="0"/>
          </a:p>
        </p:txBody>
      </p:sp>
      <p:sp>
        <p:nvSpPr>
          <p:cNvPr id="34" name="Text 2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50</a:t>
            </a:r>
            <a:endParaRPr lang="en-US" sz="1000" dirty="0"/>
          </a:p>
        </p:txBody>
      </p:sp>
      <p:sp>
        <p:nvSpPr>
          <p:cNvPr id="35" name="Text 2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WRONG SUBSTANCE, WRONG PLACE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Accidental Injections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Cartridge Mix-Ups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Injecting non-anesthetic agents (e.g., sterilizing solutions) due to look-alike cartridges.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21792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465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08660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Intravascular Injection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9224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Aspiration before delivery prevents systemic effects of vasoconstrictors.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4864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7724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433425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41732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Nerve Trauma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2296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needle contact with IAN can cause persistent paresthesia.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621792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44652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16" y="433425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08660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49224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Always read the cartridge label, store anesthetics separately, and aspirate before injecting.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 / 50</a:t>
            </a:r>
            <a:endParaRPr lang="en-US" sz="1000" dirty="0"/>
          </a:p>
        </p:txBody>
      </p:sp>
      <p:sp>
        <p:nvSpPr>
          <p:cNvPr id="25" name="Text 1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OFF-TARGET DAMAGE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Chemical &amp; Soft Tissue Injuries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NaOCl Spillage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contact with mucosa, eyes, or skin — irrigate copiously with saline or water.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21792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465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08660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Eye Injury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9224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Corneal burns from splatter — flush 15+ minutes and refer for ophthalmology assessment.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4864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7724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433425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41732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Lip Burns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2296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 vertical condenser tips can burn the lip — protect with petroleum jelly and care during placement.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621792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44652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16" y="433425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08660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 Bundle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49224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Rubber dam + safety glasses for patient and team + careful instrument transfer.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 / 50</a:t>
            </a:r>
            <a:endParaRPr lang="en-US" sz="1000" dirty="0"/>
          </a:p>
        </p:txBody>
      </p:sp>
      <p:sp>
        <p:nvSpPr>
          <p:cNvPr id="25" name="Text 1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1F29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2286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spc="8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V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22960" y="2788920"/>
            <a:ext cx="10058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Prevention,</a:t>
            </a:r>
            <a:endParaRPr lang="en-US" sz="4800" dirty="0"/>
          </a:p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Documentation &amp; Disclosure</a:t>
            </a:r>
            <a:endParaRPr lang="en-US" sz="4800" dirty="0"/>
          </a:p>
        </p:txBody>
      </p:sp>
      <p:sp>
        <p:nvSpPr>
          <p:cNvPr id="5" name="Text 3"/>
          <p:cNvSpPr/>
          <p:nvPr/>
        </p:nvSpPr>
        <p:spPr>
          <a:xfrm>
            <a:off x="822960" y="5029200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keep accidents rare — and handle them well when they occur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9601200" y="914400"/>
            <a:ext cx="2011680" cy="20116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 / 50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CUTS RISK ACROSS EVERY PHASE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Universal Prevention Framework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508760" y="201168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5920" y="214884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40080" y="274320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Imaging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685800" y="3154680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Multi-angle pre-op films + CBCT for complex anatomy.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337560" y="178308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297680" y="201168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2148840"/>
            <a:ext cx="411480" cy="4114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429000" y="274320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Magnification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3474720" y="3154680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Loupes minimum; microscope ideal for molars &amp; retreatment.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6126480" y="178308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086600" y="201168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2148840"/>
            <a:ext cx="411480" cy="41148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217920" y="274320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Rubber Dam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6263640" y="3154680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Non-negotiable for every endodontic procedure.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8915400" y="178308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9875520" y="201168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680" y="2148840"/>
            <a:ext cx="411480" cy="41148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9006840" y="274320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Straight-Line Access</a:t>
            </a:r>
            <a:endParaRPr lang="en-US" sz="1300" dirty="0"/>
          </a:p>
        </p:txBody>
      </p:sp>
      <p:sp>
        <p:nvSpPr>
          <p:cNvPr id="23" name="Text 17"/>
          <p:cNvSpPr/>
          <p:nvPr/>
        </p:nvSpPr>
        <p:spPr>
          <a:xfrm>
            <a:off x="9052560" y="3154680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 of every successful canal.</a:t>
            </a:r>
            <a:endParaRPr lang="en-US" sz="1050" dirty="0"/>
          </a:p>
        </p:txBody>
      </p:sp>
      <p:sp>
        <p:nvSpPr>
          <p:cNvPr id="24" name="Shape 18"/>
          <p:cNvSpPr/>
          <p:nvPr/>
        </p:nvSpPr>
        <p:spPr>
          <a:xfrm>
            <a:off x="548640" y="402336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1508760" y="425196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920" y="4389120"/>
            <a:ext cx="411480" cy="41148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640080" y="498348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Glide Path</a:t>
            </a:r>
            <a:endParaRPr lang="en-US" sz="1300" dirty="0"/>
          </a:p>
        </p:txBody>
      </p:sp>
      <p:sp>
        <p:nvSpPr>
          <p:cNvPr id="28" name="Text 21"/>
          <p:cNvSpPr/>
          <p:nvPr/>
        </p:nvSpPr>
        <p:spPr>
          <a:xfrm>
            <a:off x="685800" y="5394960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 file patency before any rotary.</a:t>
            </a:r>
            <a:endParaRPr lang="en-US" sz="1050" dirty="0"/>
          </a:p>
        </p:txBody>
      </p:sp>
      <p:sp>
        <p:nvSpPr>
          <p:cNvPr id="29" name="Shape 22"/>
          <p:cNvSpPr/>
          <p:nvPr/>
        </p:nvSpPr>
        <p:spPr>
          <a:xfrm>
            <a:off x="3337560" y="402336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4297680" y="425196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840" y="4389120"/>
            <a:ext cx="411480" cy="411480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3429000" y="498348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Continuous Irrigation</a:t>
            </a:r>
            <a:endParaRPr lang="en-US" sz="1300" dirty="0"/>
          </a:p>
        </p:txBody>
      </p:sp>
      <p:sp>
        <p:nvSpPr>
          <p:cNvPr id="33" name="Text 25"/>
          <p:cNvSpPr/>
          <p:nvPr/>
        </p:nvSpPr>
        <p:spPr>
          <a:xfrm>
            <a:off x="3474720" y="5394960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Lubricated canals reduce torsional load on files.</a:t>
            </a:r>
            <a:endParaRPr lang="en-US" sz="1050" dirty="0"/>
          </a:p>
        </p:txBody>
      </p:sp>
      <p:sp>
        <p:nvSpPr>
          <p:cNvPr id="34" name="Shape 26"/>
          <p:cNvSpPr/>
          <p:nvPr/>
        </p:nvSpPr>
        <p:spPr>
          <a:xfrm>
            <a:off x="6126480" y="402336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35" name="Shape 27"/>
          <p:cNvSpPr/>
          <p:nvPr/>
        </p:nvSpPr>
        <p:spPr>
          <a:xfrm>
            <a:off x="7086600" y="425196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3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760" y="4389120"/>
            <a:ext cx="411480" cy="411480"/>
          </a:xfrm>
          <a:prstGeom prst="rect">
            <a:avLst/>
          </a:prstGeom>
        </p:spPr>
      </p:pic>
      <p:sp>
        <p:nvSpPr>
          <p:cNvPr id="37" name="Text 28"/>
          <p:cNvSpPr/>
          <p:nvPr/>
        </p:nvSpPr>
        <p:spPr>
          <a:xfrm>
            <a:off x="6217920" y="498348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Single-Use NiTi</a:t>
            </a:r>
            <a:endParaRPr lang="en-US" sz="1300" dirty="0"/>
          </a:p>
        </p:txBody>
      </p:sp>
      <p:sp>
        <p:nvSpPr>
          <p:cNvPr id="38" name="Text 29"/>
          <p:cNvSpPr/>
          <p:nvPr/>
        </p:nvSpPr>
        <p:spPr>
          <a:xfrm>
            <a:off x="6263640" y="5394960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Eliminates fatigue accumulation between cases.</a:t>
            </a:r>
            <a:endParaRPr lang="en-US" sz="1050" dirty="0"/>
          </a:p>
        </p:txBody>
      </p:sp>
      <p:sp>
        <p:nvSpPr>
          <p:cNvPr id="39" name="Shape 30"/>
          <p:cNvSpPr/>
          <p:nvPr/>
        </p:nvSpPr>
        <p:spPr>
          <a:xfrm>
            <a:off x="8915400" y="4023360"/>
            <a:ext cx="260604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40" name="Shape 31"/>
          <p:cNvSpPr/>
          <p:nvPr/>
        </p:nvSpPr>
        <p:spPr>
          <a:xfrm>
            <a:off x="9875520" y="4251960"/>
            <a:ext cx="685800" cy="685800"/>
          </a:xfrm>
          <a:prstGeom prst="ellipse">
            <a:avLst/>
          </a:prstGeom>
          <a:solidFill>
            <a:srgbClr val="8B1E3F"/>
          </a:solidFill>
          <a:ln/>
        </p:spPr>
      </p:sp>
      <p:pic>
        <p:nvPicPr>
          <p:cNvPr id="41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680" y="4389120"/>
            <a:ext cx="411480" cy="411480"/>
          </a:xfrm>
          <a:prstGeom prst="rect">
            <a:avLst/>
          </a:prstGeom>
        </p:spPr>
      </p:pic>
      <p:sp>
        <p:nvSpPr>
          <p:cNvPr id="42" name="Text 32"/>
          <p:cNvSpPr/>
          <p:nvPr/>
        </p:nvSpPr>
        <p:spPr>
          <a:xfrm>
            <a:off x="9006840" y="498348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Know Your Limits</a:t>
            </a:r>
            <a:endParaRPr lang="en-US" sz="1300" dirty="0"/>
          </a:p>
        </p:txBody>
      </p:sp>
      <p:sp>
        <p:nvSpPr>
          <p:cNvPr id="43" name="Text 33"/>
          <p:cNvSpPr/>
          <p:nvPr/>
        </p:nvSpPr>
        <p:spPr>
          <a:xfrm>
            <a:off x="9052560" y="5394960"/>
            <a:ext cx="2331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 when complexity exceeds your competency.</a:t>
            </a:r>
            <a:endParaRPr lang="en-US" sz="1050" dirty="0"/>
          </a:p>
        </p:txBody>
      </p:sp>
      <p:sp>
        <p:nvSpPr>
          <p:cNvPr id="44" name="Text 34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 / 50</a:t>
            </a:r>
            <a:endParaRPr lang="en-US" sz="1000" dirty="0"/>
          </a:p>
        </p:txBody>
      </p:sp>
      <p:sp>
        <p:nvSpPr>
          <p:cNvPr id="45" name="Text 35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RECOGNIZING YOUR LIMITS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to Refer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1064240" cy="914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" y="1965960"/>
            <a:ext cx="548640" cy="5486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63040" y="178308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Referral is not failure — it is the highest form of clinical judgment when the case exceeds your skill, equipment, or time.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548640" y="2926080"/>
            <a:ext cx="5486400" cy="68580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926080"/>
            <a:ext cx="91440" cy="68580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3090672"/>
            <a:ext cx="365760" cy="3657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280160" y="2926080"/>
            <a:ext cx="4663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Severely curved or calcified canals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6217920" y="2926080"/>
            <a:ext cx="548640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217920" y="2926080"/>
            <a:ext cx="91440" cy="68580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3090672"/>
            <a:ext cx="365760" cy="36576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949440" y="2926080"/>
            <a:ext cx="4663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Suspected separated instrument</a:t>
            </a:r>
            <a:endParaRPr lang="en-US" sz="1300" dirty="0"/>
          </a:p>
        </p:txBody>
      </p:sp>
      <p:sp>
        <p:nvSpPr>
          <p:cNvPr id="15" name="Shape 10"/>
          <p:cNvSpPr/>
          <p:nvPr/>
        </p:nvSpPr>
        <p:spPr>
          <a:xfrm>
            <a:off x="548640" y="3703320"/>
            <a:ext cx="5486400" cy="68580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6" name="Shape 11"/>
          <p:cNvSpPr/>
          <p:nvPr/>
        </p:nvSpPr>
        <p:spPr>
          <a:xfrm>
            <a:off x="548640" y="3703320"/>
            <a:ext cx="91440" cy="68580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3867912"/>
            <a:ext cx="365760" cy="36576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280160" y="3703320"/>
            <a:ext cx="4663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Lateral or furcation perforations</a:t>
            </a:r>
            <a:endParaRPr lang="en-US" sz="1300" dirty="0"/>
          </a:p>
        </p:txBody>
      </p:sp>
      <p:sp>
        <p:nvSpPr>
          <p:cNvPr id="19" name="Shape 13"/>
          <p:cNvSpPr/>
          <p:nvPr/>
        </p:nvSpPr>
        <p:spPr>
          <a:xfrm>
            <a:off x="6217920" y="3703320"/>
            <a:ext cx="548640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0" name="Shape 14"/>
          <p:cNvSpPr/>
          <p:nvPr/>
        </p:nvSpPr>
        <p:spPr>
          <a:xfrm>
            <a:off x="6217920" y="3703320"/>
            <a:ext cx="91440" cy="68580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20" y="3867912"/>
            <a:ext cx="365760" cy="36576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6949440" y="3703320"/>
            <a:ext cx="4663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Persistent post-treatment symptoms</a:t>
            </a:r>
            <a:endParaRPr lang="en-US" sz="1300" dirty="0"/>
          </a:p>
        </p:txBody>
      </p:sp>
      <p:sp>
        <p:nvSpPr>
          <p:cNvPr id="23" name="Shape 16"/>
          <p:cNvSpPr/>
          <p:nvPr/>
        </p:nvSpPr>
        <p:spPr>
          <a:xfrm>
            <a:off x="548640" y="4480560"/>
            <a:ext cx="5486400" cy="68580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4" name="Shape 17"/>
          <p:cNvSpPr/>
          <p:nvPr/>
        </p:nvSpPr>
        <p:spPr>
          <a:xfrm>
            <a:off x="548640" y="4480560"/>
            <a:ext cx="91440" cy="68580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" y="4645152"/>
            <a:ext cx="365760" cy="36576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1280160" y="4480560"/>
            <a:ext cx="4663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Anatomic complexities (C-shaped, dens invaginatus)</a:t>
            </a:r>
            <a:endParaRPr lang="en-US" sz="1300" dirty="0"/>
          </a:p>
        </p:txBody>
      </p:sp>
      <p:sp>
        <p:nvSpPr>
          <p:cNvPr id="27" name="Shape 19"/>
          <p:cNvSpPr/>
          <p:nvPr/>
        </p:nvSpPr>
        <p:spPr>
          <a:xfrm>
            <a:off x="6217920" y="4480560"/>
            <a:ext cx="548640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8" name="Shape 20"/>
          <p:cNvSpPr/>
          <p:nvPr/>
        </p:nvSpPr>
        <p:spPr>
          <a:xfrm>
            <a:off x="6217920" y="4480560"/>
            <a:ext cx="91440" cy="68580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9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520" y="4645152"/>
            <a:ext cx="365760" cy="365760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6949440" y="4480560"/>
            <a:ext cx="4663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Retreatment of failed endodontics</a:t>
            </a:r>
            <a:endParaRPr lang="en-US" sz="1300" dirty="0"/>
          </a:p>
        </p:txBody>
      </p:sp>
      <p:sp>
        <p:nvSpPr>
          <p:cNvPr id="31" name="Shape 22"/>
          <p:cNvSpPr/>
          <p:nvPr/>
        </p:nvSpPr>
        <p:spPr>
          <a:xfrm>
            <a:off x="548640" y="5257800"/>
            <a:ext cx="5486400" cy="68580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2" name="Shape 23"/>
          <p:cNvSpPr/>
          <p:nvPr/>
        </p:nvSpPr>
        <p:spPr>
          <a:xfrm>
            <a:off x="548640" y="5257800"/>
            <a:ext cx="91440" cy="68580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3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" y="5422392"/>
            <a:ext cx="365760" cy="365760"/>
          </a:xfrm>
          <a:prstGeom prst="rect">
            <a:avLst/>
          </a:prstGeom>
        </p:spPr>
      </p:pic>
      <p:sp>
        <p:nvSpPr>
          <p:cNvPr id="34" name="Text 24"/>
          <p:cNvSpPr/>
          <p:nvPr/>
        </p:nvSpPr>
        <p:spPr>
          <a:xfrm>
            <a:off x="1280160" y="5257800"/>
            <a:ext cx="4663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CBCT or microscope is unavailable</a:t>
            </a:r>
            <a:endParaRPr lang="en-US" sz="1300" dirty="0"/>
          </a:p>
        </p:txBody>
      </p:sp>
      <p:sp>
        <p:nvSpPr>
          <p:cNvPr id="35" name="Shape 25"/>
          <p:cNvSpPr/>
          <p:nvPr/>
        </p:nvSpPr>
        <p:spPr>
          <a:xfrm>
            <a:off x="6217920" y="5257800"/>
            <a:ext cx="5486400" cy="68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6" name="Shape 26"/>
          <p:cNvSpPr/>
          <p:nvPr/>
        </p:nvSpPr>
        <p:spPr>
          <a:xfrm>
            <a:off x="6217920" y="5257800"/>
            <a:ext cx="91440" cy="68580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37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6520" y="5422392"/>
            <a:ext cx="365760" cy="365760"/>
          </a:xfrm>
          <a:prstGeom prst="rect">
            <a:avLst/>
          </a:prstGeom>
        </p:spPr>
      </p:pic>
      <p:sp>
        <p:nvSpPr>
          <p:cNvPr id="38" name="Text 27"/>
          <p:cNvSpPr/>
          <p:nvPr/>
        </p:nvSpPr>
        <p:spPr>
          <a:xfrm>
            <a:off x="6949440" y="5257800"/>
            <a:ext cx="4663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anxiety or limited cooperation</a:t>
            </a:r>
            <a:endParaRPr lang="en-US" sz="1300" dirty="0"/>
          </a:p>
        </p:txBody>
      </p:sp>
      <p:sp>
        <p:nvSpPr>
          <p:cNvPr id="39" name="Text 2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 / 50</a:t>
            </a:r>
            <a:endParaRPr lang="en-US" sz="1000" dirty="0"/>
          </a:p>
        </p:txBody>
      </p:sp>
      <p:sp>
        <p:nvSpPr>
          <p:cNvPr id="40" name="Text 2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TO TELL THE PATIENT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Disclosure After an Accident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822960" y="2240280"/>
            <a:ext cx="1097280" cy="1097280"/>
          </a:xfrm>
          <a:prstGeom prst="ellipse">
            <a:avLst/>
          </a:prstGeom>
          <a:solidFill>
            <a:srgbClr val="8B1E3F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2240280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2103120" y="214884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Happened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2103120" y="2697480"/>
            <a:ext cx="37490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Clearly explain the incident in language the patient understands.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21792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492240" y="2240280"/>
            <a:ext cx="1097280" cy="1097280"/>
          </a:xfrm>
          <a:prstGeom prst="ellipse">
            <a:avLst/>
          </a:prstGeom>
          <a:solidFill>
            <a:srgbClr val="8B1E3F"/>
          </a:solidFill>
          <a:ln/>
        </p:spPr>
      </p:sp>
      <p:sp>
        <p:nvSpPr>
          <p:cNvPr id="11" name="Text 9"/>
          <p:cNvSpPr/>
          <p:nvPr/>
        </p:nvSpPr>
        <p:spPr>
          <a:xfrm>
            <a:off x="6492240" y="2240280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7772400" y="214884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What's Required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772400" y="2697480"/>
            <a:ext cx="37490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Outline corrective steps and any additional procedures or specialists.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822960" y="4480560"/>
            <a:ext cx="1097280" cy="1097280"/>
          </a:xfrm>
          <a:prstGeom prst="ellipse">
            <a:avLst/>
          </a:prstGeom>
          <a:solidFill>
            <a:srgbClr val="8B1E3F"/>
          </a:solidFill>
          <a:ln/>
        </p:spPr>
      </p:sp>
      <p:sp>
        <p:nvSpPr>
          <p:cNvPr id="16" name="Text 14"/>
          <p:cNvSpPr/>
          <p:nvPr/>
        </p:nvSpPr>
        <p:spPr>
          <a:xfrm>
            <a:off x="822960" y="4480560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600" dirty="0"/>
          </a:p>
        </p:txBody>
      </p:sp>
      <p:sp>
        <p:nvSpPr>
          <p:cNvPr id="17" name="Text 15"/>
          <p:cNvSpPr/>
          <p:nvPr/>
        </p:nvSpPr>
        <p:spPr>
          <a:xfrm>
            <a:off x="2103120" y="438912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Alternatives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2103120" y="4937760"/>
            <a:ext cx="37490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Discuss options including retreatment, surgery, extraction, or implant.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21792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492240" y="4480560"/>
            <a:ext cx="1097280" cy="1097280"/>
          </a:xfrm>
          <a:prstGeom prst="ellipse">
            <a:avLst/>
          </a:prstGeom>
          <a:solidFill>
            <a:srgbClr val="8B1E3F"/>
          </a:solidFill>
          <a:ln/>
        </p:spPr>
      </p:sp>
      <p:sp>
        <p:nvSpPr>
          <p:cNvPr id="21" name="Text 19"/>
          <p:cNvSpPr/>
          <p:nvPr/>
        </p:nvSpPr>
        <p:spPr>
          <a:xfrm>
            <a:off x="6492240" y="4480560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3600" dirty="0"/>
          </a:p>
        </p:txBody>
      </p:sp>
      <p:sp>
        <p:nvSpPr>
          <p:cNvPr id="22" name="Text 20"/>
          <p:cNvSpPr/>
          <p:nvPr/>
        </p:nvSpPr>
        <p:spPr>
          <a:xfrm>
            <a:off x="7772400" y="438912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Effect on Prognosis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7772400" y="4937760"/>
            <a:ext cx="37490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honest about how the incident affects long-term outcomes.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 / 50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 PATIENT &amp; PRACTITIONER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Documentation Essentials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685800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77240" y="192024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Record in the Chart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68680" y="2468880"/>
            <a:ext cx="64008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Date, time, and tooth involved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Detailed description of the incident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Instruments and materials used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Radiographs taken before, during, after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Conversation with patient (verbatim if possible)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 plan moving forward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Specialist referral, if made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signature on consent for revised plan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7680960" y="1783080"/>
            <a:ext cx="3931920" cy="4480560"/>
          </a:xfrm>
          <a:prstGeom prst="rect">
            <a:avLst/>
          </a:prstGeom>
          <a:solidFill>
            <a:srgbClr val="1F2937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3960" y="2011680"/>
            <a:ext cx="1645920" cy="16459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772400" y="3840480"/>
            <a:ext cx="3749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59E0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Golden Rule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818120" y="4434840"/>
            <a:ext cx="365760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it isn't written down, it didn't happen. Documentation is the strongest defense in any later dispute.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 / 50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ACCIDENT AT A GLANCE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Quick Reference</a:t>
            </a:r>
            <a:endParaRPr lang="en-US" sz="3200" dirty="0"/>
          </a:p>
        </p:txBody>
      </p:sp>
      <p:graphicFrame>
        <p:nvGraphicFramePr>
          <p:cNvPr id="4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691640"/>
          <a:ext cx="11064240" cy="914400"/>
        </p:xfrm>
        <a:graphic>
          <a:graphicData uri="http://schemas.openxmlformats.org/drawingml/2006/table">
            <a:tbl>
              <a:tblPr/>
              <a:tblGrid>
                <a:gridCol w="1463040"/>
                <a:gridCol w="2743200"/>
                <a:gridCol w="3200400"/>
                <a:gridCol w="3657600"/>
              </a:tblGrid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Phase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1E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Accident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1E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Top Cause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1E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First-Line Management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1E3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Access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Crown / Furcation Perforation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Misjudged axial inclination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Seal with bioceramic; surgery if subcrestal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Ledge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Stiff file forced around curve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Bypass with pre-curved small file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Artificial canal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Persisting through ledge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Locate &amp; obturate true canal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Apical perforation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Loss of working length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Apical plug with bioceramic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Strip perforation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Excessive coronal flaring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Internal bioceramic ± surgery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File separation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Cyclic / torsional fatigue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Bypass, remove, or leave &amp; treat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Obturation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Underfill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Blockage / lost length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Retreatment if symptomatic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Obturation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Overfill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Loss of apical stop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Watchful waiting → surgery if needed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Obturation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Vertical root fracture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Excessive compaction force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Extraction or root resection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Post / Misc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Aspiration / Ingestion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rubber dam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Cough → CXR → bronchoscopy if airway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Post / Misc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NaOCl extrusion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Locked needle / open apex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Saline flush, analgesics, refer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2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47 / 50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CARRY THESE INTO EVERY CASE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Clinical Pearls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1051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783080"/>
            <a:ext cx="91440" cy="10515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210312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783080"/>
            <a:ext cx="4526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procedural accidents trace back to inadequate access — invest the extra five minutes there.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6217920" y="1783080"/>
            <a:ext cx="5486400" cy="1051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6217920" y="1783080"/>
            <a:ext cx="91440" cy="10515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2103120"/>
            <a:ext cx="411480" cy="411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086600" y="1783080"/>
            <a:ext cx="4526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wet canal is a safe canal — never let your file work without irrigant or lubricant.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548640" y="2926080"/>
            <a:ext cx="5486400" cy="1051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548640" y="2926080"/>
            <a:ext cx="91440" cy="10515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3246120"/>
            <a:ext cx="411480" cy="4114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417320" y="2926080"/>
            <a:ext cx="4526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Recapitulation is insurance — it costs seconds and saves canals.</a:t>
            </a:r>
            <a:endParaRPr lang="en-US" sz="1200" dirty="0"/>
          </a:p>
        </p:txBody>
      </p:sp>
      <p:sp>
        <p:nvSpPr>
          <p:cNvPr id="16" name="Shape 11"/>
          <p:cNvSpPr/>
          <p:nvPr/>
        </p:nvSpPr>
        <p:spPr>
          <a:xfrm>
            <a:off x="6217920" y="2926080"/>
            <a:ext cx="5486400" cy="1051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6217920" y="2926080"/>
            <a:ext cx="91440" cy="10515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40" y="3246120"/>
            <a:ext cx="411480" cy="41148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7086600" y="2926080"/>
            <a:ext cx="4526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a file feels different, stop. Investigate before you continue.</a:t>
            </a:r>
            <a:endParaRPr lang="en-US" sz="1200" dirty="0"/>
          </a:p>
        </p:txBody>
      </p:sp>
      <p:sp>
        <p:nvSpPr>
          <p:cNvPr id="20" name="Shape 14"/>
          <p:cNvSpPr/>
          <p:nvPr/>
        </p:nvSpPr>
        <p:spPr>
          <a:xfrm>
            <a:off x="548640" y="4069080"/>
            <a:ext cx="5486400" cy="1051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1" name="Shape 15"/>
          <p:cNvSpPr/>
          <p:nvPr/>
        </p:nvSpPr>
        <p:spPr>
          <a:xfrm>
            <a:off x="548640" y="4069080"/>
            <a:ext cx="91440" cy="10515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4389120"/>
            <a:ext cx="411480" cy="41148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417320" y="4069080"/>
            <a:ext cx="4526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Bioceramics have transformed perforation prognosis — modern materials give old problems new outcomes.</a:t>
            </a:r>
            <a:endParaRPr lang="en-US" sz="1200" dirty="0"/>
          </a:p>
        </p:txBody>
      </p:sp>
      <p:sp>
        <p:nvSpPr>
          <p:cNvPr id="24" name="Shape 17"/>
          <p:cNvSpPr/>
          <p:nvPr/>
        </p:nvSpPr>
        <p:spPr>
          <a:xfrm>
            <a:off x="6217920" y="4069080"/>
            <a:ext cx="5486400" cy="1051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5" name="Shape 18"/>
          <p:cNvSpPr/>
          <p:nvPr/>
        </p:nvSpPr>
        <p:spPr>
          <a:xfrm>
            <a:off x="6217920" y="4069080"/>
            <a:ext cx="91440" cy="10515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40" y="4389120"/>
            <a:ext cx="411480" cy="411480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7086600" y="4069080"/>
            <a:ext cx="4526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fragment you can't remove safely is better managed than the perforation you create trying.</a:t>
            </a:r>
            <a:endParaRPr lang="en-US" sz="1200" dirty="0"/>
          </a:p>
        </p:txBody>
      </p:sp>
      <p:sp>
        <p:nvSpPr>
          <p:cNvPr id="28" name="Shape 20"/>
          <p:cNvSpPr/>
          <p:nvPr/>
        </p:nvSpPr>
        <p:spPr>
          <a:xfrm>
            <a:off x="548640" y="5212080"/>
            <a:ext cx="5486400" cy="1051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9" name="Shape 21"/>
          <p:cNvSpPr/>
          <p:nvPr/>
        </p:nvSpPr>
        <p:spPr>
          <a:xfrm>
            <a:off x="548640" y="5212080"/>
            <a:ext cx="91440" cy="10515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30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" y="5532120"/>
            <a:ext cx="411480" cy="411480"/>
          </a:xfrm>
          <a:prstGeom prst="rect">
            <a:avLst/>
          </a:prstGeom>
        </p:spPr>
      </p:pic>
      <p:sp>
        <p:nvSpPr>
          <p:cNvPr id="31" name="Text 22"/>
          <p:cNvSpPr/>
          <p:nvPr/>
        </p:nvSpPr>
        <p:spPr>
          <a:xfrm>
            <a:off x="1417320" y="5212080"/>
            <a:ext cx="4526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early, document often — your chart is the patient's protection and yours.</a:t>
            </a:r>
            <a:endParaRPr lang="en-US" sz="1200" dirty="0"/>
          </a:p>
        </p:txBody>
      </p:sp>
      <p:sp>
        <p:nvSpPr>
          <p:cNvPr id="32" name="Shape 23"/>
          <p:cNvSpPr/>
          <p:nvPr/>
        </p:nvSpPr>
        <p:spPr>
          <a:xfrm>
            <a:off x="6217920" y="5212080"/>
            <a:ext cx="5486400" cy="1051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33" name="Shape 24"/>
          <p:cNvSpPr/>
          <p:nvPr/>
        </p:nvSpPr>
        <p:spPr>
          <a:xfrm>
            <a:off x="6217920" y="5212080"/>
            <a:ext cx="91440" cy="105156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3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240" y="5532120"/>
            <a:ext cx="411480" cy="411480"/>
          </a:xfrm>
          <a:prstGeom prst="rect">
            <a:avLst/>
          </a:prstGeom>
        </p:spPr>
      </p:pic>
      <p:sp>
        <p:nvSpPr>
          <p:cNvPr id="35" name="Text 25"/>
          <p:cNvSpPr/>
          <p:nvPr/>
        </p:nvSpPr>
        <p:spPr>
          <a:xfrm>
            <a:off x="7086600" y="5212080"/>
            <a:ext cx="4526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Honest disclosure builds trust; concealment destroys it.</a:t>
            </a:r>
            <a:endParaRPr lang="en-US" sz="1200" dirty="0"/>
          </a:p>
        </p:txBody>
      </p:sp>
      <p:sp>
        <p:nvSpPr>
          <p:cNvPr id="36" name="Text 2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 / 50</a:t>
            </a:r>
            <a:endParaRPr lang="en-US" sz="1000" dirty="0"/>
          </a:p>
        </p:txBody>
      </p:sp>
      <p:sp>
        <p:nvSpPr>
          <p:cNvPr id="37" name="Text 2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TAKEAWAYS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Chapter Summary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1064240" cy="77724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783080"/>
            <a:ext cx="1097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8B1E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1783080" y="178308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Accidents are predictable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86400" y="1783080"/>
            <a:ext cx="6035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cluster around access, shaping, obturation, and post-space — vigilance at each phase pays off.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548640" y="2651760"/>
            <a:ext cx="110642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8640" y="2651760"/>
            <a:ext cx="1097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8B1E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1783080" y="265176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 beats repair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86400" y="2651760"/>
            <a:ext cx="6035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Pre-op planning, magnification, rubber dam, and disciplined technique remove most risk.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48640" y="3520440"/>
            <a:ext cx="11064240" cy="77724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48640" y="3520440"/>
            <a:ext cx="1097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8B1E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1783080" y="352044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Bioceramics changed the game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486400" y="3520440"/>
            <a:ext cx="6035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MTA and modern bioceramics turn many former hopeless cases into salvageable teeth.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48640" y="4389120"/>
            <a:ext cx="110642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48640" y="4389120"/>
            <a:ext cx="1097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8B1E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1783080" y="438912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Refer wisely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486400" y="4389120"/>
            <a:ext cx="6035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Recognize complexity early and pass cases that exceed your skill or equipment.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548640" y="5257800"/>
            <a:ext cx="11064240" cy="77724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48640" y="5257800"/>
            <a:ext cx="1097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8B1E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2800" dirty="0"/>
          </a:p>
        </p:txBody>
      </p:sp>
      <p:sp>
        <p:nvSpPr>
          <p:cNvPr id="22" name="Text 20"/>
          <p:cNvSpPr/>
          <p:nvPr/>
        </p:nvSpPr>
        <p:spPr>
          <a:xfrm>
            <a:off x="1783080" y="525780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Disclose &amp; document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486400" y="5257800"/>
            <a:ext cx="6035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Honest communication and meticulous notes protect both patient and practitioner.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49 / 50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CRITICAL PHASES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Can Accidents Occur?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143000" y="2011680"/>
            <a:ext cx="914400" cy="914400"/>
          </a:xfrm>
          <a:prstGeom prst="ellipse">
            <a:avLst/>
          </a:prstGeom>
          <a:solidFill>
            <a:srgbClr val="8B1E3F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1143000" y="201168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548640" y="3154680"/>
            <a:ext cx="2103120" cy="2194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685800" y="329184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Access Preparation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85800" y="4160520"/>
            <a:ext cx="1828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Perforations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3383280" y="2011680"/>
            <a:ext cx="914400" cy="914400"/>
          </a:xfrm>
          <a:prstGeom prst="ellipse">
            <a:avLst/>
          </a:prstGeom>
          <a:solidFill>
            <a:srgbClr val="8B1E3F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3383280" y="201168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3200" dirty="0"/>
          </a:p>
        </p:txBody>
      </p:sp>
      <p:sp>
        <p:nvSpPr>
          <p:cNvPr id="11" name="Shape 9"/>
          <p:cNvSpPr/>
          <p:nvPr/>
        </p:nvSpPr>
        <p:spPr>
          <a:xfrm>
            <a:off x="2788920" y="3154680"/>
            <a:ext cx="2103120" cy="2194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2926080" y="329184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Cleaning &amp; Shaping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926080" y="4160520"/>
            <a:ext cx="1828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Ledges, perforations, separations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623560" y="2011680"/>
            <a:ext cx="914400" cy="914400"/>
          </a:xfrm>
          <a:prstGeom prst="ellipse">
            <a:avLst/>
          </a:prstGeom>
          <a:solidFill>
            <a:srgbClr val="8B1E3F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5623560" y="201168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200" dirty="0"/>
          </a:p>
        </p:txBody>
      </p:sp>
      <p:sp>
        <p:nvSpPr>
          <p:cNvPr id="16" name="Shape 14"/>
          <p:cNvSpPr/>
          <p:nvPr/>
        </p:nvSpPr>
        <p:spPr>
          <a:xfrm>
            <a:off x="5029200" y="3154680"/>
            <a:ext cx="2103120" cy="2194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5166360" y="329184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Obturation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166360" y="4160520"/>
            <a:ext cx="1828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Under/overfill, fractures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7863840" y="2011680"/>
            <a:ext cx="914400" cy="914400"/>
          </a:xfrm>
          <a:prstGeom prst="ellipse">
            <a:avLst/>
          </a:prstGeom>
          <a:solidFill>
            <a:srgbClr val="8B1E3F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7863840" y="201168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3200" dirty="0"/>
          </a:p>
        </p:txBody>
      </p:sp>
      <p:sp>
        <p:nvSpPr>
          <p:cNvPr id="21" name="Shape 19"/>
          <p:cNvSpPr/>
          <p:nvPr/>
        </p:nvSpPr>
        <p:spPr>
          <a:xfrm>
            <a:off x="7269480" y="3154680"/>
            <a:ext cx="2103120" cy="2194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406640" y="329184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Post Space Prep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406640" y="4160520"/>
            <a:ext cx="1828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Lateral perforations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10104120" y="2011680"/>
            <a:ext cx="914400" cy="914400"/>
          </a:xfrm>
          <a:prstGeom prst="ellipse">
            <a:avLst/>
          </a:prstGeom>
          <a:solidFill>
            <a:srgbClr val="8B1E3F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5" name="Text 23"/>
          <p:cNvSpPr/>
          <p:nvPr/>
        </p:nvSpPr>
        <p:spPr>
          <a:xfrm>
            <a:off x="10104120" y="201168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3200" dirty="0"/>
          </a:p>
        </p:txBody>
      </p:sp>
      <p:sp>
        <p:nvSpPr>
          <p:cNvPr id="26" name="Shape 24"/>
          <p:cNvSpPr/>
          <p:nvPr/>
        </p:nvSpPr>
        <p:spPr>
          <a:xfrm>
            <a:off x="9509760" y="3154680"/>
            <a:ext cx="2103120" cy="2194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9646920" y="3291840"/>
            <a:ext cx="1828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Misc. / Adjunctive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9646920" y="4160520"/>
            <a:ext cx="1828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Aspiration, irrigant injury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548640" y="5577840"/>
            <a:ext cx="11064240" cy="777240"/>
          </a:xfrm>
          <a:prstGeom prst="rect">
            <a:avLst/>
          </a:prstGeom>
          <a:solidFill>
            <a:srgbClr val="1F2937"/>
          </a:solidFill>
          <a:ln/>
        </p:spPr>
      </p:sp>
      <p:pic>
        <p:nvPicPr>
          <p:cNvPr id="3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" y="5733288"/>
            <a:ext cx="457200" cy="457200"/>
          </a:xfrm>
          <a:prstGeom prst="rect">
            <a:avLst/>
          </a:prstGeom>
        </p:spPr>
      </p:pic>
      <p:sp>
        <p:nvSpPr>
          <p:cNvPr id="31" name="Text 28"/>
          <p:cNvSpPr/>
          <p:nvPr/>
        </p:nvSpPr>
        <p:spPr>
          <a:xfrm>
            <a:off x="1371600" y="5623560"/>
            <a:ext cx="10058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Vigilance at every phase — most mishaps trace back to inadequate access or rushed instrumentation.</a:t>
            </a:r>
            <a:endParaRPr lang="en-US" sz="1400" dirty="0"/>
          </a:p>
        </p:txBody>
      </p:sp>
      <p:sp>
        <p:nvSpPr>
          <p:cNvPr id="32" name="Text 29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50</a:t>
            </a:r>
            <a:endParaRPr lang="en-US" sz="1000" dirty="0"/>
          </a:p>
        </p:txBody>
      </p:sp>
      <p:sp>
        <p:nvSpPr>
          <p:cNvPr id="33" name="Text 30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1F29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1280160"/>
            <a:ext cx="10515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0" b="1" spc="800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822960" y="2468880"/>
            <a:ext cx="1051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i="1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Questions, Discussion &amp; Cases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822960" y="3108960"/>
            <a:ext cx="3657600" cy="4572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356616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REFERENCES &amp; FURTHER READING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68680" y="3931920"/>
            <a:ext cx="100584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Torabinejad M, Fouad AF, Shabahang S. Endodontics: Principles and Practice. 6th ed. Elsevier.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Chapter 18 — Procedural Accidents (Nosrat, Terauchi, Torabinejad).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American Association of Endodontists — Treatment Standards.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Recent literature on bioceramics in perforation repair.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822960" y="603504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Doctors' Corner  •  welovelmc.com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22960" y="6400800"/>
            <a:ext cx="10515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50 / 50  •  Procedural Accidents  •  Chapter 18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F29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8B1E3F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2286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spc="8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I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22960" y="2788920"/>
            <a:ext cx="10058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Perforations During</a:t>
            </a:r>
            <a:endParaRPr lang="en-US" sz="5000" dirty="0"/>
          </a:p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Access Cavity Preparation</a:t>
            </a:r>
            <a:endParaRPr lang="en-US" sz="5000" dirty="0"/>
          </a:p>
        </p:txBody>
      </p:sp>
      <p:sp>
        <p:nvSpPr>
          <p:cNvPr id="5" name="Text 3"/>
          <p:cNvSpPr/>
          <p:nvPr/>
        </p:nvSpPr>
        <p:spPr>
          <a:xfrm>
            <a:off x="822960" y="5029200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Causes • Prevention • Recognition • Treatment • Prognosis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9601200" y="914400"/>
            <a:ext cx="2011680" cy="20116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50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FOUNDATIONAL OBJECTIVE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Ideal Access Cavity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Straight-Line Access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Unobstructed pathway from the access opening to the apical foramen.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217920" y="178308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465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086600" y="198424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Locate All Canals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92240" y="265176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Expose every orifice, including missed and accessory canals.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4864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7724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433425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41732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Conserve Tooth Structure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2296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Preserve dentin to maintain strength and a coronal seal.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6217920" y="4023360"/>
            <a:ext cx="5486400" cy="205740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446520" y="425196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16" y="433425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086600" y="4224528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Enable Instrumentation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492240" y="4892040"/>
            <a:ext cx="493776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Allow files to follow canal curvature without coronal interference.</a:t>
            </a:r>
            <a:endParaRPr lang="en-US" sz="1300" dirty="0"/>
          </a:p>
        </p:txBody>
      </p:sp>
      <p:sp>
        <p:nvSpPr>
          <p:cNvPr id="24" name="Shape 18"/>
          <p:cNvSpPr/>
          <p:nvPr/>
        </p:nvSpPr>
        <p:spPr>
          <a:xfrm>
            <a:off x="548640" y="6263640"/>
            <a:ext cx="11064240" cy="411480"/>
          </a:xfrm>
          <a:prstGeom prst="rect">
            <a:avLst/>
          </a:prstGeom>
          <a:solidFill>
            <a:srgbClr val="F59E0B">
              <a:alpha val="20000"/>
            </a:srgbClr>
          </a:solidFill>
          <a:ln/>
        </p:spPr>
      </p:sp>
      <p:sp>
        <p:nvSpPr>
          <p:cNvPr id="25" name="Text 19"/>
          <p:cNvSpPr/>
          <p:nvPr/>
        </p:nvSpPr>
        <p:spPr>
          <a:xfrm>
            <a:off x="640080" y="6263640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Failure to achieve straight-line access is the leading cause of subsequent intracanal mishaps.</a:t>
            </a:r>
            <a:endParaRPr lang="en-US" sz="1300" dirty="0"/>
          </a:p>
        </p:txBody>
      </p:sp>
      <p:sp>
        <p:nvSpPr>
          <p:cNvPr id="26" name="Text 20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50</a:t>
            </a:r>
            <a:endParaRPr lang="en-US" sz="1000" dirty="0"/>
          </a:p>
        </p:txBody>
      </p:sp>
      <p:sp>
        <p:nvSpPr>
          <p:cNvPr id="27" name="Text 21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ANATOMIC &amp; OPERATOR FACTORS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Causes of Access Perforation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" y="2093976"/>
            <a:ext cx="338328" cy="3383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Misjudged Tooth Inclination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Drilling along the visual long axis instead of the true axis of the tooth.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29768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52628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76" y="2093976"/>
            <a:ext cx="338328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16636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Calcified Pulp Chamber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457200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Receded or obliterated chamber misleads bur direction.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8046720" y="178308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8275320" y="201168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616" y="2093976"/>
            <a:ext cx="338328" cy="33832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915400" y="198424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Excessive Bur Depth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321040" y="265176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Aggressive drilling beyond the chamber roof into roots or furcation.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54864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77724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" y="4288536"/>
            <a:ext cx="338328" cy="33832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41732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Anatomic Variation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82296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Tilted, rotated, or unusually positioned teeth, especially molars.</a:t>
            </a:r>
            <a:endParaRPr lang="en-US" sz="1300" dirty="0"/>
          </a:p>
        </p:txBody>
      </p:sp>
      <p:sp>
        <p:nvSpPr>
          <p:cNvPr id="24" name="Shape 18"/>
          <p:cNvSpPr/>
          <p:nvPr/>
        </p:nvSpPr>
        <p:spPr>
          <a:xfrm>
            <a:off x="429768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452628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76" y="4288536"/>
            <a:ext cx="338328" cy="33832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16636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Inadequate Radiographs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457200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Missing pre-op films or failure to use multiple angulations.</a:t>
            </a:r>
            <a:endParaRPr lang="en-US" sz="1300" dirty="0"/>
          </a:p>
        </p:txBody>
      </p:sp>
      <p:sp>
        <p:nvSpPr>
          <p:cNvPr id="29" name="Shape 22"/>
          <p:cNvSpPr/>
          <p:nvPr/>
        </p:nvSpPr>
        <p:spPr>
          <a:xfrm>
            <a:off x="8046720" y="3977640"/>
            <a:ext cx="3566160" cy="201168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8275320" y="4206240"/>
            <a:ext cx="502920" cy="502920"/>
          </a:xfrm>
          <a:prstGeom prst="rect">
            <a:avLst/>
          </a:prstGeom>
          <a:solidFill>
            <a:srgbClr val="8B1E3F"/>
          </a:solidFill>
          <a:ln/>
        </p:spPr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616" y="4288536"/>
            <a:ext cx="338328" cy="338328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8915400" y="4178808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Operator Errors</a:t>
            </a:r>
            <a:endParaRPr lang="en-US" sz="1600" dirty="0"/>
          </a:p>
        </p:txBody>
      </p:sp>
      <p:sp>
        <p:nvSpPr>
          <p:cNvPr id="33" name="Text 25"/>
          <p:cNvSpPr/>
          <p:nvPr/>
        </p:nvSpPr>
        <p:spPr>
          <a:xfrm>
            <a:off x="8321040" y="4846320"/>
            <a:ext cx="3017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 visualization, lack of magnification, hurried technique.</a:t>
            </a:r>
            <a:endParaRPr lang="en-US" sz="1300" dirty="0"/>
          </a:p>
        </p:txBody>
      </p:sp>
      <p:sp>
        <p:nvSpPr>
          <p:cNvPr id="34" name="Text 26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50</a:t>
            </a:r>
            <a:endParaRPr lang="en-US" sz="1000" dirty="0"/>
          </a:p>
        </p:txBody>
      </p:sp>
      <p:sp>
        <p:nvSpPr>
          <p:cNvPr id="35" name="Text 27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C725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YOU PICK UP THE BUR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Prevention — Clinical Examination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6949440" cy="4480560"/>
          </a:xfrm>
          <a:prstGeom prst="rect">
            <a:avLst/>
          </a:prstGeom>
          <a:solidFill>
            <a:srgbClr val="F3F4F6"/>
          </a:solidFill>
          <a:ln/>
          <a:effectLst>
            <a:outerShdw sx="100000" sy="100000" kx="0" ky="0" algn="bl" rotWithShape="0" blurRad="101600" dist="25400" dir="5400000">
              <a:srgbClr val="000000">
                <a:alpha val="1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77240" y="1920240"/>
            <a:ext cx="6492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Pre-Operative Checklist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68680" y="2468880"/>
            <a:ext cx="64922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Assess axial inclination of the tooth from facial and proximal views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rotation, tipping, or supraeruption that alters access angle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Evaluate restorations, cores, and crowns that may obscure orientation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periodontal status and crown-to-root ratio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 need for crown removal or crown lengthening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✓"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 patient consent and review medical history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7772400" y="1783080"/>
            <a:ext cx="3840480" cy="4480560"/>
          </a:xfrm>
          <a:prstGeom prst="rect">
            <a:avLst/>
          </a:prstGeom>
          <a:solidFill>
            <a:srgbClr val="1F2937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2011680"/>
            <a:ext cx="1097280" cy="109728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955280" y="320040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Tactile + Visual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955280" y="3703320"/>
            <a:ext cx="347472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examination remains a cornerstone — palpate, percuss, and inspect the crown for tilt, rotation, or restorative opacity before drilling.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955280" y="553212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Magnification is no longer optional — it is the standard of care for endodontic access.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11247120" y="649224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50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457200" y="6492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Procedural Accidents  •  Ch. 18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Accidents in Endodontics</dc:title>
  <dc:subject>PptxGenJS Presentation</dc:subject>
  <dc:creator>Dr. Sheraz Ahmed</dc:creator>
  <cp:lastModifiedBy>Dr. Sheraz Ahmed</cp:lastModifiedBy>
  <cp:revision>1</cp:revision>
  <dcterms:created xsi:type="dcterms:W3CDTF">2026-04-26T15:34:31Z</dcterms:created>
  <dcterms:modified xsi:type="dcterms:W3CDTF">2026-04-26T15:34:31Z</dcterms:modified>
</cp:coreProperties>
</file>